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Layouts/slideLayout10.xml" ContentType="application/vnd.openxmlformats-officedocument.presentationml.slideLayout+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2.xml" ContentType="application/vnd.openxmlformats-officedocument.presentationml.notesSlide+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comments/comment7.xml" ContentType="application/vnd.openxmlformats-officedocument.presentationml.comment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6.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7.xml" ContentType="application/vnd.openxmlformats-officedocument.presentationml.comment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ppt/changesInfos/changesInfo1.xml" ContentType="application/vnd.ms-powerpoint.changesinfo+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081" r:id="rId1"/>
  </p:sldMasterIdLst>
  <p:notesMasterIdLst>
    <p:notesMasterId r:id="rId33"/>
  </p:notesMasterIdLst>
  <p:handoutMasterIdLst>
    <p:handoutMasterId r:id="rId34"/>
  </p:handoutMasterIdLst>
  <p:sldIdLst>
    <p:sldId id="256" r:id="rId2"/>
    <p:sldId id="284" r:id="rId3"/>
    <p:sldId id="369" r:id="rId4"/>
    <p:sldId id="257" r:id="rId5"/>
    <p:sldId id="374" r:id="rId6"/>
    <p:sldId id="382" r:id="rId7"/>
    <p:sldId id="383" r:id="rId8"/>
    <p:sldId id="330" r:id="rId9"/>
    <p:sldId id="326" r:id="rId10"/>
    <p:sldId id="376" r:id="rId11"/>
    <p:sldId id="334" r:id="rId12"/>
    <p:sldId id="377" r:id="rId13"/>
    <p:sldId id="331" r:id="rId14"/>
    <p:sldId id="366" r:id="rId15"/>
    <p:sldId id="332" r:id="rId16"/>
    <p:sldId id="352" r:id="rId17"/>
    <p:sldId id="333" r:id="rId18"/>
    <p:sldId id="378" r:id="rId19"/>
    <p:sldId id="337" r:id="rId20"/>
    <p:sldId id="368" r:id="rId21"/>
    <p:sldId id="338" r:id="rId22"/>
    <p:sldId id="365" r:id="rId23"/>
    <p:sldId id="379" r:id="rId24"/>
    <p:sldId id="375" r:id="rId25"/>
    <p:sldId id="335" r:id="rId26"/>
    <p:sldId id="367" r:id="rId27"/>
    <p:sldId id="370" r:id="rId28"/>
    <p:sldId id="381" r:id="rId29"/>
    <p:sldId id="336" r:id="rId30"/>
    <p:sldId id="380" r:id="rId31"/>
    <p:sldId id="340" r:id="rId32"/>
  </p:sldIdLst>
  <p:sldSz cx="12192000" cy="6858000"/>
  <p:notesSz cx="6858000" cy="9144000"/>
  <p:embeddedFontLst>
    <p:embeddedFont>
      <p:font typeface="MS Mincho" panose="02020609040205080304" pitchFamily="49" charset="-128"/>
      <p:regular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astellar" panose="020A0402060406010301" pitchFamily="18" charset="0"/>
      <p:regular r:id="rId42"/>
    </p:embeddedFont>
    <p:embeddedFont>
      <p:font typeface="Comic Sans MS" panose="030F0702030302020204" pitchFamily="66" charset="0"/>
      <p:regular r:id="rId43"/>
      <p:bold r:id="rId44"/>
      <p:italic r:id="rId45"/>
      <p:boldItalic r:id="rId46"/>
    </p:embeddedFont>
    <p:embeddedFont>
      <p:font typeface="Gabriola" panose="04040605051002020D02" pitchFamily="82" charset="0"/>
      <p:regular r:id="rId47"/>
    </p:embeddedFont>
    <p:embeddedFont>
      <p:font typeface="Lucida Handwriting" panose="03010101010101010101" pitchFamily="66" charset="0"/>
      <p:regular r:id="rId48"/>
    </p:embeddedFont>
    <p:embeddedFont>
      <p:font typeface="Papyrus" panose="03070502060502030205" pitchFamily="66" charset="0"/>
      <p:regular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DeWitt" initials="SD" lastIdx="195" clrIdx="0">
    <p:extLst>
      <p:ext uri="{19B8F6BF-5375-455C-9EA6-DF929625EA0E}">
        <p15:presenceInfo xmlns:p15="http://schemas.microsoft.com/office/powerpoint/2012/main" userId="b92b7d1cfe4c6f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220B6"/>
    <a:srgbClr val="FF99FF"/>
    <a:srgbClr val="E258D2"/>
    <a:srgbClr val="C090E0"/>
    <a:srgbClr val="FFCCFF"/>
    <a:srgbClr val="F5F0FA"/>
    <a:srgbClr val="E250D8"/>
    <a:srgbClr val="E773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92865" autoAdjust="0"/>
  </p:normalViewPr>
  <p:slideViewPr>
    <p:cSldViewPr snapToGrid="0">
      <p:cViewPr varScale="1">
        <p:scale>
          <a:sx n="105" d="100"/>
          <a:sy n="105" d="100"/>
        </p:scale>
        <p:origin x="138" y="204"/>
      </p:cViewPr>
      <p:guideLst/>
    </p:cSldViewPr>
  </p:slideViewPr>
  <p:outlineViewPr>
    <p:cViewPr>
      <p:scale>
        <a:sx n="33" d="100"/>
        <a:sy n="33" d="100"/>
      </p:scale>
      <p:origin x="0" y="-6612"/>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8" Type="http://schemas.openxmlformats.org/officeDocument/2006/relationships/customXml" Target="../customXml/item3.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DeWitt" userId="b92b7d1cfe4c6f13" providerId="LiveId" clId="{27335FC8-3E8D-4A7D-A73C-6D2956DC8A60}"/>
    <pc:docChg chg="undo redo custSel addSld delSld modSld sldOrd">
      <pc:chgData name="Susan DeWitt" userId="b92b7d1cfe4c6f13" providerId="LiveId" clId="{27335FC8-3E8D-4A7D-A73C-6D2956DC8A60}" dt="2022-09-04T22:34:20.625" v="2716" actId="20577"/>
      <pc:docMkLst>
        <pc:docMk/>
      </pc:docMkLst>
      <pc:sldChg chg="modSp mod">
        <pc:chgData name="Susan DeWitt" userId="b92b7d1cfe4c6f13" providerId="LiveId" clId="{27335FC8-3E8D-4A7D-A73C-6D2956DC8A60}" dt="2022-09-04T22:34:20.625" v="2716" actId="20577"/>
        <pc:sldMkLst>
          <pc:docMk/>
          <pc:sldMk cId="2150544247" sldId="256"/>
        </pc:sldMkLst>
        <pc:spChg chg="mod">
          <ac:chgData name="Susan DeWitt" userId="b92b7d1cfe4c6f13" providerId="LiveId" clId="{27335FC8-3E8D-4A7D-A73C-6D2956DC8A60}" dt="2022-09-04T22:34:20.625" v="2716" actId="20577"/>
          <ac:spMkLst>
            <pc:docMk/>
            <pc:sldMk cId="2150544247" sldId="256"/>
            <ac:spMk id="2" creationId="{B1CA8A6B-8C94-4331-8DB0-5E9E68D8DF7B}"/>
          </ac:spMkLst>
        </pc:spChg>
      </pc:sldChg>
      <pc:sldChg chg="modSp mod">
        <pc:chgData name="Susan DeWitt" userId="b92b7d1cfe4c6f13" providerId="LiveId" clId="{27335FC8-3E8D-4A7D-A73C-6D2956DC8A60}" dt="2022-08-27T20:23:29.970" v="930" actId="20577"/>
        <pc:sldMkLst>
          <pc:docMk/>
          <pc:sldMk cId="2441445792" sldId="257"/>
        </pc:sldMkLst>
        <pc:spChg chg="mod">
          <ac:chgData name="Susan DeWitt" userId="b92b7d1cfe4c6f13" providerId="LiveId" clId="{27335FC8-3E8D-4A7D-A73C-6D2956DC8A60}" dt="2022-08-27T20:23:29.970" v="930" actId="20577"/>
          <ac:spMkLst>
            <pc:docMk/>
            <pc:sldMk cId="2441445792" sldId="257"/>
            <ac:spMk id="8" creationId="{3FE6D993-E397-40E6-AA13-5AD9D4CE92DB}"/>
          </ac:spMkLst>
        </pc:spChg>
      </pc:sldChg>
      <pc:sldChg chg="addSp delSp modSp mod delCm">
        <pc:chgData name="Susan DeWitt" userId="b92b7d1cfe4c6f13" providerId="LiveId" clId="{27335FC8-3E8D-4A7D-A73C-6D2956DC8A60}" dt="2022-09-02T23:56:07.734" v="2625" actId="1037"/>
        <pc:sldMkLst>
          <pc:docMk/>
          <pc:sldMk cId="629400838" sldId="326"/>
        </pc:sldMkLst>
        <pc:spChg chg="mod">
          <ac:chgData name="Susan DeWitt" userId="b92b7d1cfe4c6f13" providerId="LiveId" clId="{27335FC8-3E8D-4A7D-A73C-6D2956DC8A60}" dt="2022-08-28T12:45:30.904" v="2516" actId="1076"/>
          <ac:spMkLst>
            <pc:docMk/>
            <pc:sldMk cId="629400838" sldId="326"/>
            <ac:spMk id="70" creationId="{F72C81B4-A016-43A6-B282-5AC9F225D75F}"/>
          </ac:spMkLst>
        </pc:spChg>
        <pc:spChg chg="del">
          <ac:chgData name="Susan DeWitt" userId="b92b7d1cfe4c6f13" providerId="LiveId" clId="{27335FC8-3E8D-4A7D-A73C-6D2956DC8A60}" dt="2022-08-27T20:45:25.492" v="965" actId="478"/>
          <ac:spMkLst>
            <pc:docMk/>
            <pc:sldMk cId="629400838" sldId="326"/>
            <ac:spMk id="72" creationId="{97FBC9BC-E720-4BC2-B83F-570F786F8959}"/>
          </ac:spMkLst>
        </pc:spChg>
        <pc:graphicFrameChg chg="mod modGraphic">
          <ac:chgData name="Susan DeWitt" userId="b92b7d1cfe4c6f13" providerId="LiveId" clId="{27335FC8-3E8D-4A7D-A73C-6D2956DC8A60}" dt="2022-08-28T12:45:07.909" v="2513" actId="20577"/>
          <ac:graphicFrameMkLst>
            <pc:docMk/>
            <pc:sldMk cId="629400838" sldId="326"/>
            <ac:graphicFrameMk id="11" creationId="{6660CB1D-8574-4874-B7E8-6F54354EF7F5}"/>
          </ac:graphicFrameMkLst>
        </pc:graphicFrameChg>
        <pc:graphicFrameChg chg="del">
          <ac:chgData name="Susan DeWitt" userId="b92b7d1cfe4c6f13" providerId="LiveId" clId="{27335FC8-3E8D-4A7D-A73C-6D2956DC8A60}" dt="2022-08-27T20:36:51.868" v="952" actId="478"/>
          <ac:graphicFrameMkLst>
            <pc:docMk/>
            <pc:sldMk cId="629400838" sldId="326"/>
            <ac:graphicFrameMk id="52" creationId="{D8D88F52-D01C-401E-B280-01D21DE9E9A5}"/>
          </ac:graphicFrameMkLst>
        </pc:graphicFrameChg>
        <pc:graphicFrameChg chg="mod">
          <ac:chgData name="Susan DeWitt" userId="b92b7d1cfe4c6f13" providerId="LiveId" clId="{27335FC8-3E8D-4A7D-A73C-6D2956DC8A60}" dt="2022-09-02T23:56:07.734" v="2625" actId="1037"/>
          <ac:graphicFrameMkLst>
            <pc:docMk/>
            <pc:sldMk cId="629400838" sldId="326"/>
            <ac:graphicFrameMk id="62" creationId="{EFCC43A9-319D-4B0E-8526-F75A4CB244ED}"/>
          </ac:graphicFrameMkLst>
        </pc:graphicFrameChg>
        <pc:picChg chg="add del mod">
          <ac:chgData name="Susan DeWitt" userId="b92b7d1cfe4c6f13" providerId="LiveId" clId="{27335FC8-3E8D-4A7D-A73C-6D2956DC8A60}" dt="2022-08-27T20:38:55" v="956" actId="478"/>
          <ac:picMkLst>
            <pc:docMk/>
            <pc:sldMk cId="629400838" sldId="326"/>
            <ac:picMk id="65" creationId="{939512BD-0331-E88C-0EF0-630097B384CE}"/>
          </ac:picMkLst>
        </pc:picChg>
        <pc:picChg chg="add del mod">
          <ac:chgData name="Susan DeWitt" userId="b92b7d1cfe4c6f13" providerId="LiveId" clId="{27335FC8-3E8D-4A7D-A73C-6D2956DC8A60}" dt="2022-08-27T20:42:13.633" v="961" actId="478"/>
          <ac:picMkLst>
            <pc:docMk/>
            <pc:sldMk cId="629400838" sldId="326"/>
            <ac:picMk id="74" creationId="{1AF5C35F-D08C-914E-E917-E021CAA96EAB}"/>
          </ac:picMkLst>
        </pc:picChg>
        <pc:picChg chg="add mod">
          <ac:chgData name="Susan DeWitt" userId="b92b7d1cfe4c6f13" providerId="LiveId" clId="{27335FC8-3E8D-4A7D-A73C-6D2956DC8A60}" dt="2022-09-02T23:56:02.907" v="2622" actId="1038"/>
          <ac:picMkLst>
            <pc:docMk/>
            <pc:sldMk cId="629400838" sldId="326"/>
            <ac:picMk id="76" creationId="{0A6AB7E3-BB16-D754-E947-E34035E941A7}"/>
          </ac:picMkLst>
        </pc:picChg>
      </pc:sldChg>
      <pc:sldChg chg="modSp del mod addCm delCm modCm">
        <pc:chgData name="Susan DeWitt" userId="b92b7d1cfe4c6f13" providerId="LiveId" clId="{27335FC8-3E8D-4A7D-A73C-6D2956DC8A60}" dt="2022-08-28T01:55:19.538" v="2297" actId="47"/>
        <pc:sldMkLst>
          <pc:docMk/>
          <pc:sldMk cId="1213884605" sldId="329"/>
        </pc:sldMkLst>
        <pc:spChg chg="mod">
          <ac:chgData name="Susan DeWitt" userId="b92b7d1cfe4c6f13" providerId="LiveId" clId="{27335FC8-3E8D-4A7D-A73C-6D2956DC8A60}" dt="2022-08-28T01:55:04.077" v="2296" actId="403"/>
          <ac:spMkLst>
            <pc:docMk/>
            <pc:sldMk cId="1213884605" sldId="329"/>
            <ac:spMk id="5" creationId="{DEB3AAEB-0AA8-4613-ADAE-F4393AB39F0B}"/>
          </ac:spMkLst>
        </pc:spChg>
        <pc:spChg chg="mod">
          <ac:chgData name="Susan DeWitt" userId="b92b7d1cfe4c6f13" providerId="LiveId" clId="{27335FC8-3E8D-4A7D-A73C-6D2956DC8A60}" dt="2022-08-27T23:47:49.886" v="1540" actId="1076"/>
          <ac:spMkLst>
            <pc:docMk/>
            <pc:sldMk cId="1213884605" sldId="329"/>
            <ac:spMk id="6" creationId="{6E77B8F0-AACD-411F-A7BE-2497AF31D3D9}"/>
          </ac:spMkLst>
        </pc:spChg>
        <pc:graphicFrameChg chg="mod modGraphic">
          <ac:chgData name="Susan DeWitt" userId="b92b7d1cfe4c6f13" providerId="LiveId" clId="{27335FC8-3E8D-4A7D-A73C-6D2956DC8A60}" dt="2022-08-28T01:54:56.525" v="2294" actId="1076"/>
          <ac:graphicFrameMkLst>
            <pc:docMk/>
            <pc:sldMk cId="1213884605" sldId="329"/>
            <ac:graphicFrameMk id="4" creationId="{157E25BD-EFF7-4914-8E46-9BB6DFB903B2}"/>
          </ac:graphicFrameMkLst>
        </pc:graphicFrameChg>
      </pc:sldChg>
      <pc:sldChg chg="ord">
        <pc:chgData name="Susan DeWitt" userId="b92b7d1cfe4c6f13" providerId="LiveId" clId="{27335FC8-3E8D-4A7D-A73C-6D2956DC8A60}" dt="2022-08-27T20:27:00.696" v="950"/>
        <pc:sldMkLst>
          <pc:docMk/>
          <pc:sldMk cId="2835903000" sldId="330"/>
        </pc:sldMkLst>
      </pc:sldChg>
      <pc:sldChg chg="modSp mod">
        <pc:chgData name="Susan DeWitt" userId="b92b7d1cfe4c6f13" providerId="LiveId" clId="{27335FC8-3E8D-4A7D-A73C-6D2956DC8A60}" dt="2022-08-28T18:52:32.233" v="2607" actId="113"/>
        <pc:sldMkLst>
          <pc:docMk/>
          <pc:sldMk cId="3171494671" sldId="331"/>
        </pc:sldMkLst>
        <pc:spChg chg="mod">
          <ac:chgData name="Susan DeWitt" userId="b92b7d1cfe4c6f13" providerId="LiveId" clId="{27335FC8-3E8D-4A7D-A73C-6D2956DC8A60}" dt="2022-08-28T02:35:34.883" v="2493" actId="14100"/>
          <ac:spMkLst>
            <pc:docMk/>
            <pc:sldMk cId="3171494671" sldId="331"/>
            <ac:spMk id="73" creationId="{DE1EF78F-8111-45F0-A8E6-262293595F4B}"/>
          </ac:spMkLst>
        </pc:spChg>
        <pc:graphicFrameChg chg="mod modGraphic">
          <ac:chgData name="Susan DeWitt" userId="b92b7d1cfe4c6f13" providerId="LiveId" clId="{27335FC8-3E8D-4A7D-A73C-6D2956DC8A60}" dt="2022-08-28T01:03:44.688" v="2001" actId="115"/>
          <ac:graphicFrameMkLst>
            <pc:docMk/>
            <pc:sldMk cId="3171494671" sldId="331"/>
            <ac:graphicFrameMk id="11" creationId="{6660CB1D-8574-4874-B7E8-6F54354EF7F5}"/>
          </ac:graphicFrameMkLst>
        </pc:graphicFrameChg>
        <pc:graphicFrameChg chg="mod modGraphic">
          <ac:chgData name="Susan DeWitt" userId="b92b7d1cfe4c6f13" providerId="LiveId" clId="{27335FC8-3E8D-4A7D-A73C-6D2956DC8A60}" dt="2022-08-28T18:52:32.233" v="2607" actId="113"/>
          <ac:graphicFrameMkLst>
            <pc:docMk/>
            <pc:sldMk cId="3171494671" sldId="331"/>
            <ac:graphicFrameMk id="79" creationId="{7E94A7CD-7E9E-4C27-BB4B-0E3D3139F294}"/>
          </ac:graphicFrameMkLst>
        </pc:graphicFrameChg>
      </pc:sldChg>
      <pc:sldChg chg="delSp modSp mod delCm modCm">
        <pc:chgData name="Susan DeWitt" userId="b92b7d1cfe4c6f13" providerId="LiveId" clId="{27335FC8-3E8D-4A7D-A73C-6D2956DC8A60}" dt="2022-09-03T00:05:23.373" v="2673" actId="1076"/>
        <pc:sldMkLst>
          <pc:docMk/>
          <pc:sldMk cId="2111684238" sldId="332"/>
        </pc:sldMkLst>
        <pc:spChg chg="mod">
          <ac:chgData name="Susan DeWitt" userId="b92b7d1cfe4c6f13" providerId="LiveId" clId="{27335FC8-3E8D-4A7D-A73C-6D2956DC8A60}" dt="2022-08-28T12:50:47.379" v="2548" actId="1076"/>
          <ac:spMkLst>
            <pc:docMk/>
            <pc:sldMk cId="2111684238" sldId="332"/>
            <ac:spMk id="60" creationId="{D2A841F4-2367-40AD-93EC-DA9CF3771DD3}"/>
          </ac:spMkLst>
        </pc:spChg>
        <pc:spChg chg="del mod">
          <ac:chgData name="Susan DeWitt" userId="b92b7d1cfe4c6f13" providerId="LiveId" clId="{27335FC8-3E8D-4A7D-A73C-6D2956DC8A60}" dt="2022-08-27T22:19:40.459" v="979" actId="478"/>
          <ac:spMkLst>
            <pc:docMk/>
            <pc:sldMk cId="2111684238" sldId="332"/>
            <ac:spMk id="74" creationId="{C11D27FD-B376-44FD-8940-2ECBE7E54E9C}"/>
          </ac:spMkLst>
        </pc:spChg>
        <pc:graphicFrameChg chg="mod modGraphic">
          <ac:chgData name="Susan DeWitt" userId="b92b7d1cfe4c6f13" providerId="LiveId" clId="{27335FC8-3E8D-4A7D-A73C-6D2956DC8A60}" dt="2022-08-28T12:50:31.147" v="2543" actId="1076"/>
          <ac:graphicFrameMkLst>
            <pc:docMk/>
            <pc:sldMk cId="2111684238" sldId="332"/>
            <ac:graphicFrameMk id="11" creationId="{6660CB1D-8574-4874-B7E8-6F54354EF7F5}"/>
          </ac:graphicFrameMkLst>
        </pc:graphicFrameChg>
        <pc:graphicFrameChg chg="mod">
          <ac:chgData name="Susan DeWitt" userId="b92b7d1cfe4c6f13" providerId="LiveId" clId="{27335FC8-3E8D-4A7D-A73C-6D2956DC8A60}" dt="2022-09-03T00:05:23.373" v="2673" actId="1076"/>
          <ac:graphicFrameMkLst>
            <pc:docMk/>
            <pc:sldMk cId="2111684238" sldId="332"/>
            <ac:graphicFrameMk id="62" creationId="{892016E3-F300-46D9-8B43-4EDF475AFD46}"/>
          </ac:graphicFrameMkLst>
        </pc:graphicFrameChg>
        <pc:graphicFrameChg chg="mod">
          <ac:chgData name="Susan DeWitt" userId="b92b7d1cfe4c6f13" providerId="LiveId" clId="{27335FC8-3E8D-4A7D-A73C-6D2956DC8A60}" dt="2022-09-03T00:05:18.327" v="2671" actId="1038"/>
          <ac:graphicFrameMkLst>
            <pc:docMk/>
            <pc:sldMk cId="2111684238" sldId="332"/>
            <ac:graphicFrameMk id="73" creationId="{09DE9735-9EE9-4B01-A6D1-A300E115BEE2}"/>
          </ac:graphicFrameMkLst>
        </pc:graphicFrameChg>
      </pc:sldChg>
      <pc:sldChg chg="modSp mod">
        <pc:chgData name="Susan DeWitt" userId="b92b7d1cfe4c6f13" providerId="LiveId" clId="{27335FC8-3E8D-4A7D-A73C-6D2956DC8A60}" dt="2022-08-28T01:05:14.237" v="2023" actId="1076"/>
        <pc:sldMkLst>
          <pc:docMk/>
          <pc:sldMk cId="2812113086" sldId="333"/>
        </pc:sldMkLst>
        <pc:graphicFrameChg chg="mod modGraphic">
          <ac:chgData name="Susan DeWitt" userId="b92b7d1cfe4c6f13" providerId="LiveId" clId="{27335FC8-3E8D-4A7D-A73C-6D2956DC8A60}" dt="2022-08-28T01:05:14.237" v="2023" actId="1076"/>
          <ac:graphicFrameMkLst>
            <pc:docMk/>
            <pc:sldMk cId="2812113086" sldId="333"/>
            <ac:graphicFrameMk id="11" creationId="{6660CB1D-8574-4874-B7E8-6F54354EF7F5}"/>
          </ac:graphicFrameMkLst>
        </pc:graphicFrameChg>
      </pc:sldChg>
      <pc:sldChg chg="modSp mod">
        <pc:chgData name="Susan DeWitt" userId="b92b7d1cfe4c6f13" providerId="LiveId" clId="{27335FC8-3E8D-4A7D-A73C-6D2956DC8A60}" dt="2022-08-28T01:03:35.996" v="1999" actId="115"/>
        <pc:sldMkLst>
          <pc:docMk/>
          <pc:sldMk cId="3793044032" sldId="334"/>
        </pc:sldMkLst>
        <pc:spChg chg="mod">
          <ac:chgData name="Susan DeWitt" userId="b92b7d1cfe4c6f13" providerId="LiveId" clId="{27335FC8-3E8D-4A7D-A73C-6D2956DC8A60}" dt="2022-08-28T00:41:11.419" v="1675" actId="1076"/>
          <ac:spMkLst>
            <pc:docMk/>
            <pc:sldMk cId="3793044032" sldId="334"/>
            <ac:spMk id="65" creationId="{E3307518-FB99-4495-A615-2487311B972A}"/>
          </ac:spMkLst>
        </pc:spChg>
        <pc:spChg chg="mod">
          <ac:chgData name="Susan DeWitt" userId="b92b7d1cfe4c6f13" providerId="LiveId" clId="{27335FC8-3E8D-4A7D-A73C-6D2956DC8A60}" dt="2022-08-28T00:53:28.178" v="1855" actId="1076"/>
          <ac:spMkLst>
            <pc:docMk/>
            <pc:sldMk cId="3793044032" sldId="334"/>
            <ac:spMk id="73" creationId="{F3BB4160-4DA8-4038-9374-48DAD1917C33}"/>
          </ac:spMkLst>
        </pc:spChg>
        <pc:spChg chg="mod">
          <ac:chgData name="Susan DeWitt" userId="b92b7d1cfe4c6f13" providerId="LiveId" clId="{27335FC8-3E8D-4A7D-A73C-6D2956DC8A60}" dt="2022-08-28T00:53:22.072" v="1854" actId="1076"/>
          <ac:spMkLst>
            <pc:docMk/>
            <pc:sldMk cId="3793044032" sldId="334"/>
            <ac:spMk id="75" creationId="{FACAB75F-2382-4F8B-B541-75DC57B56B86}"/>
          </ac:spMkLst>
        </pc:spChg>
        <pc:graphicFrameChg chg="mod modGraphic">
          <ac:chgData name="Susan DeWitt" userId="b92b7d1cfe4c6f13" providerId="LiveId" clId="{27335FC8-3E8D-4A7D-A73C-6D2956DC8A60}" dt="2022-08-28T01:03:35.996" v="1999" actId="115"/>
          <ac:graphicFrameMkLst>
            <pc:docMk/>
            <pc:sldMk cId="3793044032" sldId="334"/>
            <ac:graphicFrameMk id="11" creationId="{6660CB1D-8574-4874-B7E8-6F54354EF7F5}"/>
          </ac:graphicFrameMkLst>
        </pc:graphicFrameChg>
        <pc:graphicFrameChg chg="mod">
          <ac:chgData name="Susan DeWitt" userId="b92b7d1cfe4c6f13" providerId="LiveId" clId="{27335FC8-3E8D-4A7D-A73C-6D2956DC8A60}" dt="2022-08-28T00:53:17.185" v="1853" actId="1076"/>
          <ac:graphicFrameMkLst>
            <pc:docMk/>
            <pc:sldMk cId="3793044032" sldId="334"/>
            <ac:graphicFrameMk id="62" creationId="{174D19EC-32D2-4AA6-95D4-3D637D5AFBD6}"/>
          </ac:graphicFrameMkLst>
        </pc:graphicFrameChg>
        <pc:graphicFrameChg chg="mod">
          <ac:chgData name="Susan DeWitt" userId="b92b7d1cfe4c6f13" providerId="LiveId" clId="{27335FC8-3E8D-4A7D-A73C-6D2956DC8A60}" dt="2022-08-28T00:52:39.916" v="1851" actId="1076"/>
          <ac:graphicFrameMkLst>
            <pc:docMk/>
            <pc:sldMk cId="3793044032" sldId="334"/>
            <ac:graphicFrameMk id="70" creationId="{453E4007-76C3-4689-B88E-6D8EFB38FC44}"/>
          </ac:graphicFrameMkLst>
        </pc:graphicFrameChg>
      </pc:sldChg>
      <pc:sldChg chg="modSp mod">
        <pc:chgData name="Susan DeWitt" userId="b92b7d1cfe4c6f13" providerId="LiveId" clId="{27335FC8-3E8D-4A7D-A73C-6D2956DC8A60}" dt="2022-08-28T01:12:23.595" v="2092" actId="1076"/>
        <pc:sldMkLst>
          <pc:docMk/>
          <pc:sldMk cId="2007999670" sldId="335"/>
        </pc:sldMkLst>
        <pc:spChg chg="mod">
          <ac:chgData name="Susan DeWitt" userId="b92b7d1cfe4c6f13" providerId="LiveId" clId="{27335FC8-3E8D-4A7D-A73C-6D2956DC8A60}" dt="2022-08-28T01:12:15.037" v="2091" actId="1076"/>
          <ac:spMkLst>
            <pc:docMk/>
            <pc:sldMk cId="2007999670" sldId="335"/>
            <ac:spMk id="52" creationId="{FB312C06-2159-47EA-95CB-06EAE093C687}"/>
          </ac:spMkLst>
        </pc:spChg>
        <pc:graphicFrameChg chg="mod modGraphic">
          <ac:chgData name="Susan DeWitt" userId="b92b7d1cfe4c6f13" providerId="LiveId" clId="{27335FC8-3E8D-4A7D-A73C-6D2956DC8A60}" dt="2022-08-28T01:12:23.595" v="2092" actId="1076"/>
          <ac:graphicFrameMkLst>
            <pc:docMk/>
            <pc:sldMk cId="2007999670" sldId="335"/>
            <ac:graphicFrameMk id="11" creationId="{6660CB1D-8574-4874-B7E8-6F54354EF7F5}"/>
          </ac:graphicFrameMkLst>
        </pc:graphicFrameChg>
      </pc:sldChg>
      <pc:sldChg chg="addSp delSp modSp mod delCm">
        <pc:chgData name="Susan DeWitt" userId="b92b7d1cfe4c6f13" providerId="LiveId" clId="{27335FC8-3E8D-4A7D-A73C-6D2956DC8A60}" dt="2022-08-30T03:47:09.754" v="2611" actId="14100"/>
        <pc:sldMkLst>
          <pc:docMk/>
          <pc:sldMk cId="127433696" sldId="336"/>
        </pc:sldMkLst>
        <pc:spChg chg="add del mod">
          <ac:chgData name="Susan DeWitt" userId="b92b7d1cfe4c6f13" providerId="LiveId" clId="{27335FC8-3E8D-4A7D-A73C-6D2956DC8A60}" dt="2022-08-28T01:30:30.935" v="2183" actId="478"/>
          <ac:spMkLst>
            <pc:docMk/>
            <pc:sldMk cId="127433696" sldId="336"/>
            <ac:spMk id="76" creationId="{95799A79-51D6-45B7-9761-BCA1A2553696}"/>
          </ac:spMkLst>
        </pc:spChg>
        <pc:graphicFrameChg chg="mod modGraphic">
          <ac:chgData name="Susan DeWitt" userId="b92b7d1cfe4c6f13" providerId="LiveId" clId="{27335FC8-3E8D-4A7D-A73C-6D2956DC8A60}" dt="2022-08-27T23:43:45.046" v="1523" actId="14734"/>
          <ac:graphicFrameMkLst>
            <pc:docMk/>
            <pc:sldMk cId="127433696" sldId="336"/>
            <ac:graphicFrameMk id="11" creationId="{6660CB1D-8574-4874-B7E8-6F54354EF7F5}"/>
          </ac:graphicFrameMkLst>
        </pc:graphicFrameChg>
        <pc:graphicFrameChg chg="mod">
          <ac:chgData name="Susan DeWitt" userId="b92b7d1cfe4c6f13" providerId="LiveId" clId="{27335FC8-3E8D-4A7D-A73C-6D2956DC8A60}" dt="2022-08-27T23:18:34.855" v="1401" actId="1076"/>
          <ac:graphicFrameMkLst>
            <pc:docMk/>
            <pc:sldMk cId="127433696" sldId="336"/>
            <ac:graphicFrameMk id="62" creationId="{DEA5BCB7-E9EF-4254-8955-BCF8F6A5A623}"/>
          </ac:graphicFrameMkLst>
        </pc:graphicFrameChg>
        <pc:graphicFrameChg chg="mod">
          <ac:chgData name="Susan DeWitt" userId="b92b7d1cfe4c6f13" providerId="LiveId" clId="{27335FC8-3E8D-4A7D-A73C-6D2956DC8A60}" dt="2022-08-27T23:23:42.071" v="1439" actId="1076"/>
          <ac:graphicFrameMkLst>
            <pc:docMk/>
            <pc:sldMk cId="127433696" sldId="336"/>
            <ac:graphicFrameMk id="73" creationId="{44A7C5B3-EFE5-42D8-B067-E9DB1950DF89}"/>
          </ac:graphicFrameMkLst>
        </pc:graphicFrameChg>
        <pc:picChg chg="del mod">
          <ac:chgData name="Susan DeWitt" userId="b92b7d1cfe4c6f13" providerId="LiveId" clId="{27335FC8-3E8D-4A7D-A73C-6D2956DC8A60}" dt="2022-08-30T03:47:02.583" v="2609" actId="478"/>
          <ac:picMkLst>
            <pc:docMk/>
            <pc:sldMk cId="127433696" sldId="336"/>
            <ac:picMk id="70" creationId="{D19D4567-80C3-210E-C946-571F7AC246CF}"/>
          </ac:picMkLst>
        </pc:picChg>
        <pc:picChg chg="add mod">
          <ac:chgData name="Susan DeWitt" userId="b92b7d1cfe4c6f13" providerId="LiveId" clId="{27335FC8-3E8D-4A7D-A73C-6D2956DC8A60}" dt="2022-08-30T03:47:09.754" v="2611" actId="14100"/>
          <ac:picMkLst>
            <pc:docMk/>
            <pc:sldMk cId="127433696" sldId="336"/>
            <ac:picMk id="75" creationId="{35F7E3A7-F2D0-7327-94E1-DA8908991DFF}"/>
          </ac:picMkLst>
        </pc:picChg>
        <pc:picChg chg="mod">
          <ac:chgData name="Susan DeWitt" userId="b92b7d1cfe4c6f13" providerId="LiveId" clId="{27335FC8-3E8D-4A7D-A73C-6D2956DC8A60}" dt="2022-08-27T23:44:10.569" v="1526" actId="1076"/>
          <ac:picMkLst>
            <pc:docMk/>
            <pc:sldMk cId="127433696" sldId="336"/>
            <ac:picMk id="77" creationId="{381102CD-FA04-5BB3-F517-0F0CCF81E30A}"/>
          </ac:picMkLst>
        </pc:picChg>
      </pc:sldChg>
      <pc:sldChg chg="addSp delSp modSp mod">
        <pc:chgData name="Susan DeWitt" userId="b92b7d1cfe4c6f13" providerId="LiveId" clId="{27335FC8-3E8D-4A7D-A73C-6D2956DC8A60}" dt="2022-09-03T00:10:24.424" v="2687" actId="1035"/>
        <pc:sldMkLst>
          <pc:docMk/>
          <pc:sldMk cId="721316807" sldId="337"/>
        </pc:sldMkLst>
        <pc:spChg chg="mod">
          <ac:chgData name="Susan DeWitt" userId="b92b7d1cfe4c6f13" providerId="LiveId" clId="{27335FC8-3E8D-4A7D-A73C-6D2956DC8A60}" dt="2022-08-28T17:15:19.186" v="2575" actId="14100"/>
          <ac:spMkLst>
            <pc:docMk/>
            <pc:sldMk cId="721316807" sldId="337"/>
            <ac:spMk id="60" creationId="{BAEF90F2-8758-4F57-8036-28C543060D36}"/>
          </ac:spMkLst>
        </pc:spChg>
        <pc:graphicFrameChg chg="mod modGraphic">
          <ac:chgData name="Susan DeWitt" userId="b92b7d1cfe4c6f13" providerId="LiveId" clId="{27335FC8-3E8D-4A7D-A73C-6D2956DC8A60}" dt="2022-08-28T01:05:30.629" v="2027" actId="115"/>
          <ac:graphicFrameMkLst>
            <pc:docMk/>
            <pc:sldMk cId="721316807" sldId="337"/>
            <ac:graphicFrameMk id="11" creationId="{6660CB1D-8574-4874-B7E8-6F54354EF7F5}"/>
          </ac:graphicFrameMkLst>
        </pc:graphicFrameChg>
        <pc:graphicFrameChg chg="add del mod">
          <ac:chgData name="Susan DeWitt" userId="b92b7d1cfe4c6f13" providerId="LiveId" clId="{27335FC8-3E8D-4A7D-A73C-6D2956DC8A60}" dt="2022-09-03T00:10:24.424" v="2687" actId="1035"/>
          <ac:graphicFrameMkLst>
            <pc:docMk/>
            <pc:sldMk cId="721316807" sldId="337"/>
            <ac:graphicFrameMk id="62" creationId="{F2273C23-2794-4370-B937-E4862A94C36C}"/>
          </ac:graphicFrameMkLst>
        </pc:graphicFrameChg>
        <pc:picChg chg="add del mod">
          <ac:chgData name="Susan DeWitt" userId="b92b7d1cfe4c6f13" providerId="LiveId" clId="{27335FC8-3E8D-4A7D-A73C-6D2956DC8A60}" dt="2022-08-28T17:14:54.180" v="2570" actId="22"/>
          <ac:picMkLst>
            <pc:docMk/>
            <pc:sldMk cId="721316807" sldId="337"/>
            <ac:picMk id="70" creationId="{92C51C19-F1B8-8682-3AA1-B07B351EA09F}"/>
          </ac:picMkLst>
        </pc:picChg>
      </pc:sldChg>
      <pc:sldChg chg="addSp delSp modSp mod">
        <pc:chgData name="Susan DeWitt" userId="b92b7d1cfe4c6f13" providerId="LiveId" clId="{27335FC8-3E8D-4A7D-A73C-6D2956DC8A60}" dt="2022-08-28T01:22:27.493" v="2117" actId="404"/>
        <pc:sldMkLst>
          <pc:docMk/>
          <pc:sldMk cId="2439771223" sldId="338"/>
        </pc:sldMkLst>
        <pc:spChg chg="mod">
          <ac:chgData name="Susan DeWitt" userId="b92b7d1cfe4c6f13" providerId="LiveId" clId="{27335FC8-3E8D-4A7D-A73C-6D2956DC8A60}" dt="2022-08-28T00:29:53.084" v="1614" actId="1076"/>
          <ac:spMkLst>
            <pc:docMk/>
            <pc:sldMk cId="2439771223" sldId="338"/>
            <ac:spMk id="4" creationId="{EA96FADE-721E-4FD5-A0EF-A1F9B364629A}"/>
          </ac:spMkLst>
        </pc:spChg>
        <pc:spChg chg="add del mod">
          <ac:chgData name="Susan DeWitt" userId="b92b7d1cfe4c6f13" providerId="LiveId" clId="{27335FC8-3E8D-4A7D-A73C-6D2956DC8A60}" dt="2022-08-28T01:08:37.896" v="2042" actId="22"/>
          <ac:spMkLst>
            <pc:docMk/>
            <pc:sldMk cId="2439771223" sldId="338"/>
            <ac:spMk id="6" creationId="{280DF5D5-66C0-2D4F-1808-881F27B1DD3A}"/>
          </ac:spMkLst>
        </pc:spChg>
        <pc:spChg chg="add mod">
          <ac:chgData name="Susan DeWitt" userId="b92b7d1cfe4c6f13" providerId="LiveId" clId="{27335FC8-3E8D-4A7D-A73C-6D2956DC8A60}" dt="2022-08-28T01:22:27.493" v="2117" actId="404"/>
          <ac:spMkLst>
            <pc:docMk/>
            <pc:sldMk cId="2439771223" sldId="338"/>
            <ac:spMk id="8" creationId="{9BE53DE0-17C2-FD7C-FD49-4E16DBE3DCFE}"/>
          </ac:spMkLst>
        </pc:spChg>
        <pc:graphicFrameChg chg="mod modGraphic">
          <ac:chgData name="Susan DeWitt" userId="b92b7d1cfe4c6f13" providerId="LiveId" clId="{27335FC8-3E8D-4A7D-A73C-6D2956DC8A60}" dt="2022-08-28T01:14:33.375" v="2105" actId="12"/>
          <ac:graphicFrameMkLst>
            <pc:docMk/>
            <pc:sldMk cId="2439771223" sldId="338"/>
            <ac:graphicFrameMk id="3" creationId="{8BBE5058-F6E1-4A82-93C6-8A68C2A96350}"/>
          </ac:graphicFrameMkLst>
        </pc:graphicFrameChg>
      </pc:sldChg>
      <pc:sldChg chg="addSp delSp modSp mod">
        <pc:chgData name="Susan DeWitt" userId="b92b7d1cfe4c6f13" providerId="LiveId" clId="{27335FC8-3E8D-4A7D-A73C-6D2956DC8A60}" dt="2022-09-03T00:27:16.959" v="2708" actId="1076"/>
        <pc:sldMkLst>
          <pc:docMk/>
          <pc:sldMk cId="1188885375" sldId="340"/>
        </pc:sldMkLst>
        <pc:spChg chg="mod">
          <ac:chgData name="Susan DeWitt" userId="b92b7d1cfe4c6f13" providerId="LiveId" clId="{27335FC8-3E8D-4A7D-A73C-6D2956DC8A60}" dt="2022-08-27T23:01:37.374" v="1212" actId="1076"/>
          <ac:spMkLst>
            <pc:docMk/>
            <pc:sldMk cId="1188885375" sldId="340"/>
            <ac:spMk id="60" creationId="{D2A841F4-2367-40AD-93EC-DA9CF3771DD3}"/>
          </ac:spMkLst>
        </pc:spChg>
        <pc:graphicFrameChg chg="mod modGraphic">
          <ac:chgData name="Susan DeWitt" userId="b92b7d1cfe4c6f13" providerId="LiveId" clId="{27335FC8-3E8D-4A7D-A73C-6D2956DC8A60}" dt="2022-08-27T23:45:05.922" v="1527" actId="14100"/>
          <ac:graphicFrameMkLst>
            <pc:docMk/>
            <pc:sldMk cId="1188885375" sldId="340"/>
            <ac:graphicFrameMk id="11" creationId="{6660CB1D-8574-4874-B7E8-6F54354EF7F5}"/>
          </ac:graphicFrameMkLst>
        </pc:graphicFrameChg>
        <pc:picChg chg="add del mod">
          <ac:chgData name="Susan DeWitt" userId="b92b7d1cfe4c6f13" providerId="LiveId" clId="{27335FC8-3E8D-4A7D-A73C-6D2956DC8A60}" dt="2022-08-27T23:01:39.616" v="1216"/>
          <ac:picMkLst>
            <pc:docMk/>
            <pc:sldMk cId="1188885375" sldId="340"/>
            <ac:picMk id="70" creationId="{FA52FEF2-6DA9-84A8-CA8A-89DFB64B9AE8}"/>
          </ac:picMkLst>
        </pc:picChg>
        <pc:picChg chg="del mod">
          <ac:chgData name="Susan DeWitt" userId="b92b7d1cfe4c6f13" providerId="LiveId" clId="{27335FC8-3E8D-4A7D-A73C-6D2956DC8A60}" dt="2022-09-03T00:27:00.353" v="2703" actId="478"/>
          <ac:picMkLst>
            <pc:docMk/>
            <pc:sldMk cId="1188885375" sldId="340"/>
            <ac:picMk id="73" creationId="{EE3EDDF3-0CD2-705E-B53C-FB94ECF5605A}"/>
          </ac:picMkLst>
        </pc:picChg>
        <pc:picChg chg="add del mod">
          <ac:chgData name="Susan DeWitt" userId="b92b7d1cfe4c6f13" providerId="LiveId" clId="{27335FC8-3E8D-4A7D-A73C-6D2956DC8A60}" dt="2022-09-03T00:25:55.572" v="2701" actId="478"/>
          <ac:picMkLst>
            <pc:docMk/>
            <pc:sldMk cId="1188885375" sldId="340"/>
            <ac:picMk id="75" creationId="{B1B6A0E0-019A-15BA-1A63-92ECB0C0FEDB}"/>
          </ac:picMkLst>
        </pc:picChg>
        <pc:picChg chg="add mod">
          <ac:chgData name="Susan DeWitt" userId="b92b7d1cfe4c6f13" providerId="LiveId" clId="{27335FC8-3E8D-4A7D-A73C-6D2956DC8A60}" dt="2022-09-03T00:27:16.959" v="2708" actId="1076"/>
          <ac:picMkLst>
            <pc:docMk/>
            <pc:sldMk cId="1188885375" sldId="340"/>
            <ac:picMk id="78" creationId="{4CEA5D9F-CD00-505A-6C15-4E518694FE5A}"/>
          </ac:picMkLst>
        </pc:picChg>
      </pc:sldChg>
      <pc:sldChg chg="addSp delSp modSp mod">
        <pc:chgData name="Susan DeWitt" userId="b92b7d1cfe4c6f13" providerId="LiveId" clId="{27335FC8-3E8D-4A7D-A73C-6D2956DC8A60}" dt="2022-08-28T01:35:18.994" v="2210" actId="1076"/>
        <pc:sldMkLst>
          <pc:docMk/>
          <pc:sldMk cId="2662939949" sldId="352"/>
        </pc:sldMkLst>
        <pc:spChg chg="mod">
          <ac:chgData name="Susan DeWitt" userId="b92b7d1cfe4c6f13" providerId="LiveId" clId="{27335FC8-3E8D-4A7D-A73C-6D2956DC8A60}" dt="2022-08-28T01:34:25.909" v="2204" actId="1076"/>
          <ac:spMkLst>
            <pc:docMk/>
            <pc:sldMk cId="2662939949" sldId="352"/>
            <ac:spMk id="50" creationId="{3011483E-BCCE-44D5-98D7-070B409C5432}"/>
          </ac:spMkLst>
        </pc:spChg>
        <pc:spChg chg="mod">
          <ac:chgData name="Susan DeWitt" userId="b92b7d1cfe4c6f13" providerId="LiveId" clId="{27335FC8-3E8D-4A7D-A73C-6D2956DC8A60}" dt="2022-08-28T01:34:53.732" v="2207" actId="14100"/>
          <ac:spMkLst>
            <pc:docMk/>
            <pc:sldMk cId="2662939949" sldId="352"/>
            <ac:spMk id="60" creationId="{D2A841F4-2367-40AD-93EC-DA9CF3771DD3}"/>
          </ac:spMkLst>
        </pc:spChg>
        <pc:graphicFrameChg chg="mod modGraphic">
          <ac:chgData name="Susan DeWitt" userId="b92b7d1cfe4c6f13" providerId="LiveId" clId="{27335FC8-3E8D-4A7D-A73C-6D2956DC8A60}" dt="2022-08-28T01:35:00.384" v="2208" actId="1076"/>
          <ac:graphicFrameMkLst>
            <pc:docMk/>
            <pc:sldMk cId="2662939949" sldId="352"/>
            <ac:graphicFrameMk id="11" creationId="{1C3D0797-8B0B-4D84-A757-8D52F6389FC5}"/>
          </ac:graphicFrameMkLst>
        </pc:graphicFrameChg>
        <pc:picChg chg="add mod">
          <ac:chgData name="Susan DeWitt" userId="b92b7d1cfe4c6f13" providerId="LiveId" clId="{27335FC8-3E8D-4A7D-A73C-6D2956DC8A60}" dt="2022-08-28T01:35:18.994" v="2210" actId="1076"/>
          <ac:picMkLst>
            <pc:docMk/>
            <pc:sldMk cId="2662939949" sldId="352"/>
            <ac:picMk id="70" creationId="{C49FE4D2-B021-555A-0098-F3569C9FDC16}"/>
          </ac:picMkLst>
        </pc:picChg>
        <pc:picChg chg="del mod">
          <ac:chgData name="Susan DeWitt" userId="b92b7d1cfe4c6f13" providerId="LiveId" clId="{27335FC8-3E8D-4A7D-A73C-6D2956DC8A60}" dt="2022-08-28T01:33:40.993" v="2188" actId="478"/>
          <ac:picMkLst>
            <pc:docMk/>
            <pc:sldMk cId="2662939949" sldId="352"/>
            <ac:picMk id="75" creationId="{F3FA8A19-09BD-FF3A-1CB0-4CD11E67BD52}"/>
          </ac:picMkLst>
        </pc:picChg>
      </pc:sldChg>
      <pc:sldChg chg="addSp delSp modSp mod">
        <pc:chgData name="Susan DeWitt" userId="b92b7d1cfe4c6f13" providerId="LiveId" clId="{27335FC8-3E8D-4A7D-A73C-6D2956DC8A60}" dt="2022-08-28T01:31:50.865" v="2185" actId="6549"/>
        <pc:sldMkLst>
          <pc:docMk/>
          <pc:sldMk cId="531145711" sldId="365"/>
        </pc:sldMkLst>
        <pc:spChg chg="mod">
          <ac:chgData name="Susan DeWitt" userId="b92b7d1cfe4c6f13" providerId="LiveId" clId="{27335FC8-3E8D-4A7D-A73C-6D2956DC8A60}" dt="2022-08-16T14:33:59.104" v="520" actId="1076"/>
          <ac:spMkLst>
            <pc:docMk/>
            <pc:sldMk cId="531145711" sldId="365"/>
            <ac:spMk id="4" creationId="{C48AB8D7-87B4-4E15-AB5E-9C8CEBF503C5}"/>
          </ac:spMkLst>
        </pc:spChg>
        <pc:spChg chg="add mod">
          <ac:chgData name="Susan DeWitt" userId="b92b7d1cfe4c6f13" providerId="LiveId" clId="{27335FC8-3E8D-4A7D-A73C-6D2956DC8A60}" dt="2022-08-28T01:22:34.905" v="2119" actId="404"/>
          <ac:spMkLst>
            <pc:docMk/>
            <pc:sldMk cId="531145711" sldId="365"/>
            <ac:spMk id="6" creationId="{85601AA8-D639-9464-DE45-C1E41A958EC3}"/>
          </ac:spMkLst>
        </pc:spChg>
        <pc:spChg chg="mod">
          <ac:chgData name="Susan DeWitt" userId="b92b7d1cfe4c6f13" providerId="LiveId" clId="{27335FC8-3E8D-4A7D-A73C-6D2956DC8A60}" dt="2022-08-16T03:55:28.793" v="288" actId="1076"/>
          <ac:spMkLst>
            <pc:docMk/>
            <pc:sldMk cId="531145711" sldId="365"/>
            <ac:spMk id="7" creationId="{430F169E-EC24-41A0-9698-CE5BABEEBB03}"/>
          </ac:spMkLst>
        </pc:spChg>
        <pc:spChg chg="mod">
          <ac:chgData name="Susan DeWitt" userId="b92b7d1cfe4c6f13" providerId="LiveId" clId="{27335FC8-3E8D-4A7D-A73C-6D2956DC8A60}" dt="2022-08-16T03:53:13.796" v="249" actId="1076"/>
          <ac:spMkLst>
            <pc:docMk/>
            <pc:sldMk cId="531145711" sldId="365"/>
            <ac:spMk id="8" creationId="{9FD84BBC-457C-4017-9EE2-06D56D97BFEF}"/>
          </ac:spMkLst>
        </pc:spChg>
        <pc:spChg chg="mod">
          <ac:chgData name="Susan DeWitt" userId="b92b7d1cfe4c6f13" providerId="LiveId" clId="{27335FC8-3E8D-4A7D-A73C-6D2956DC8A60}" dt="2022-08-16T03:53:21.248" v="254" actId="1036"/>
          <ac:spMkLst>
            <pc:docMk/>
            <pc:sldMk cId="531145711" sldId="365"/>
            <ac:spMk id="9" creationId="{638578EB-07AC-489F-8ED2-4E3247960335}"/>
          </ac:spMkLst>
        </pc:spChg>
        <pc:spChg chg="mod">
          <ac:chgData name="Susan DeWitt" userId="b92b7d1cfe4c6f13" providerId="LiveId" clId="{27335FC8-3E8D-4A7D-A73C-6D2956DC8A60}" dt="2022-08-16T03:55:23.932" v="287" actId="1076"/>
          <ac:spMkLst>
            <pc:docMk/>
            <pc:sldMk cId="531145711" sldId="365"/>
            <ac:spMk id="10" creationId="{578AB580-539C-4C8B-9804-C7934972165E}"/>
          </ac:spMkLst>
        </pc:spChg>
        <pc:spChg chg="mod">
          <ac:chgData name="Susan DeWitt" userId="b92b7d1cfe4c6f13" providerId="LiveId" clId="{27335FC8-3E8D-4A7D-A73C-6D2956DC8A60}" dt="2022-08-16T14:33:52.408" v="519" actId="1076"/>
          <ac:spMkLst>
            <pc:docMk/>
            <pc:sldMk cId="531145711" sldId="365"/>
            <ac:spMk id="11" creationId="{57D100E5-6C14-4E43-A382-18338B34097D}"/>
          </ac:spMkLst>
        </pc:spChg>
        <pc:spChg chg="del mod">
          <ac:chgData name="Susan DeWitt" userId="b92b7d1cfe4c6f13" providerId="LiveId" clId="{27335FC8-3E8D-4A7D-A73C-6D2956DC8A60}" dt="2022-08-28T00:31:30.354" v="1616" actId="478"/>
          <ac:spMkLst>
            <pc:docMk/>
            <pc:sldMk cId="531145711" sldId="365"/>
            <ac:spMk id="12" creationId="{808423EC-87D4-7502-2415-97CACFCD31ED}"/>
          </ac:spMkLst>
        </pc:spChg>
        <pc:graphicFrameChg chg="mod modGraphic">
          <ac:chgData name="Susan DeWitt" userId="b92b7d1cfe4c6f13" providerId="LiveId" clId="{27335FC8-3E8D-4A7D-A73C-6D2956DC8A60}" dt="2022-08-28T01:31:50.865" v="2185" actId="6549"/>
          <ac:graphicFrameMkLst>
            <pc:docMk/>
            <pc:sldMk cId="531145711" sldId="365"/>
            <ac:graphicFrameMk id="3" creationId="{E01A9631-3EDE-410B-8A25-AE86FB09BBB5}"/>
          </ac:graphicFrameMkLst>
        </pc:graphicFrameChg>
      </pc:sldChg>
      <pc:sldChg chg="modSp mod modCm">
        <pc:chgData name="Susan DeWitt" userId="b92b7d1cfe4c6f13" providerId="LiveId" clId="{27335FC8-3E8D-4A7D-A73C-6D2956DC8A60}" dt="2022-09-03T00:06:45.961" v="2682" actId="14100"/>
        <pc:sldMkLst>
          <pc:docMk/>
          <pc:sldMk cId="420654216" sldId="366"/>
        </pc:sldMkLst>
        <pc:spChg chg="mod">
          <ac:chgData name="Susan DeWitt" userId="b92b7d1cfe4c6f13" providerId="LiveId" clId="{27335FC8-3E8D-4A7D-A73C-6D2956DC8A60}" dt="2022-08-28T12:40:59.334" v="2498" actId="207"/>
          <ac:spMkLst>
            <pc:docMk/>
            <pc:sldMk cId="420654216" sldId="366"/>
            <ac:spMk id="79" creationId="{0F198B75-9E8F-47BA-A836-5F28E9F2CC34}"/>
          </ac:spMkLst>
        </pc:spChg>
        <pc:graphicFrameChg chg="mod modGraphic">
          <ac:chgData name="Susan DeWitt" userId="b92b7d1cfe4c6f13" providerId="LiveId" clId="{27335FC8-3E8D-4A7D-A73C-6D2956DC8A60}" dt="2022-08-28T01:03:54.279" v="2003" actId="115"/>
          <ac:graphicFrameMkLst>
            <pc:docMk/>
            <pc:sldMk cId="420654216" sldId="366"/>
            <ac:graphicFrameMk id="11" creationId="{6660CB1D-8574-4874-B7E8-6F54354EF7F5}"/>
          </ac:graphicFrameMkLst>
        </pc:graphicFrameChg>
        <pc:graphicFrameChg chg="mod">
          <ac:chgData name="Susan DeWitt" userId="b92b7d1cfe4c6f13" providerId="LiveId" clId="{27335FC8-3E8D-4A7D-A73C-6D2956DC8A60}" dt="2022-09-03T00:06:45.961" v="2682" actId="14100"/>
          <ac:graphicFrameMkLst>
            <pc:docMk/>
            <pc:sldMk cId="420654216" sldId="366"/>
            <ac:graphicFrameMk id="74" creationId="{6218E8FB-5E5D-409D-82A7-8C90076EB27E}"/>
          </ac:graphicFrameMkLst>
        </pc:graphicFrameChg>
        <pc:graphicFrameChg chg="mod">
          <ac:chgData name="Susan DeWitt" userId="b92b7d1cfe4c6f13" providerId="LiveId" clId="{27335FC8-3E8D-4A7D-A73C-6D2956DC8A60}" dt="2022-09-03T00:06:40.166" v="2681" actId="14100"/>
          <ac:graphicFrameMkLst>
            <pc:docMk/>
            <pc:sldMk cId="420654216" sldId="366"/>
            <ac:graphicFrameMk id="77" creationId="{C7D622E9-1732-4121-A59D-A4F3D5F49CF2}"/>
          </ac:graphicFrameMkLst>
        </pc:graphicFrameChg>
        <pc:graphicFrameChg chg="mod">
          <ac:chgData name="Susan DeWitt" userId="b92b7d1cfe4c6f13" providerId="LiveId" clId="{27335FC8-3E8D-4A7D-A73C-6D2956DC8A60}" dt="2022-09-03T00:05:48.568" v="2675" actId="14100"/>
          <ac:graphicFrameMkLst>
            <pc:docMk/>
            <pc:sldMk cId="420654216" sldId="366"/>
            <ac:graphicFrameMk id="80" creationId="{7884F5E2-B5B0-4F36-AC25-70E98FAEA6B5}"/>
          </ac:graphicFrameMkLst>
        </pc:graphicFrameChg>
      </pc:sldChg>
      <pc:sldChg chg="modSp mod">
        <pc:chgData name="Susan DeWitt" userId="b92b7d1cfe4c6f13" providerId="LiveId" clId="{27335FC8-3E8D-4A7D-A73C-6D2956DC8A60}" dt="2022-09-03T00:17:06.782" v="2691" actId="20577"/>
        <pc:sldMkLst>
          <pc:docMk/>
          <pc:sldMk cId="2546347440" sldId="367"/>
        </pc:sldMkLst>
        <pc:graphicFrameChg chg="mod modGraphic">
          <ac:chgData name="Susan DeWitt" userId="b92b7d1cfe4c6f13" providerId="LiveId" clId="{27335FC8-3E8D-4A7D-A73C-6D2956DC8A60}" dt="2022-09-03T00:17:06.782" v="2691" actId="20577"/>
          <ac:graphicFrameMkLst>
            <pc:docMk/>
            <pc:sldMk cId="2546347440" sldId="367"/>
            <ac:graphicFrameMk id="11" creationId="{6660CB1D-8574-4874-B7E8-6F54354EF7F5}"/>
          </ac:graphicFrameMkLst>
        </pc:graphicFrameChg>
      </pc:sldChg>
      <pc:sldChg chg="addSp delSp modSp mod">
        <pc:chgData name="Susan DeWitt" userId="b92b7d1cfe4c6f13" providerId="LiveId" clId="{27335FC8-3E8D-4A7D-A73C-6D2956DC8A60}" dt="2022-08-28T00:24:06.110" v="1609" actId="478"/>
        <pc:sldMkLst>
          <pc:docMk/>
          <pc:sldMk cId="2380411459" sldId="368"/>
        </pc:sldMkLst>
        <pc:spChg chg="mod">
          <ac:chgData name="Susan DeWitt" userId="b92b7d1cfe4c6f13" providerId="LiveId" clId="{27335FC8-3E8D-4A7D-A73C-6D2956DC8A60}" dt="2022-08-16T14:23:25.253" v="472" actId="1076"/>
          <ac:spMkLst>
            <pc:docMk/>
            <pc:sldMk cId="2380411459" sldId="368"/>
            <ac:spMk id="4" creationId="{C6EB0ACB-33CE-4AB8-9F93-48174CE4F20D}"/>
          </ac:spMkLst>
        </pc:spChg>
        <pc:spChg chg="mod">
          <ac:chgData name="Susan DeWitt" userId="b92b7d1cfe4c6f13" providerId="LiveId" clId="{27335FC8-3E8D-4A7D-A73C-6D2956DC8A60}" dt="2022-08-16T14:23:17.421" v="471" actId="1076"/>
          <ac:spMkLst>
            <pc:docMk/>
            <pc:sldMk cId="2380411459" sldId="368"/>
            <ac:spMk id="5" creationId="{EE6BAAE9-46B6-4D16-AE64-1BAC1C100920}"/>
          </ac:spMkLst>
        </pc:spChg>
        <pc:picChg chg="add del mod">
          <ac:chgData name="Susan DeWitt" userId="b92b7d1cfe4c6f13" providerId="LiveId" clId="{27335FC8-3E8D-4A7D-A73C-6D2956DC8A60}" dt="2022-08-28T00:24:05.469" v="1608" actId="478"/>
          <ac:picMkLst>
            <pc:docMk/>
            <pc:sldMk cId="2380411459" sldId="368"/>
            <ac:picMk id="6" creationId="{B0BB97AB-71A0-B42C-7C8B-862A57170E22}"/>
          </ac:picMkLst>
        </pc:picChg>
        <pc:picChg chg="add del mod">
          <ac:chgData name="Susan DeWitt" userId="b92b7d1cfe4c6f13" providerId="LiveId" clId="{27335FC8-3E8D-4A7D-A73C-6D2956DC8A60}" dt="2022-08-28T00:24:06.110" v="1609" actId="478"/>
          <ac:picMkLst>
            <pc:docMk/>
            <pc:sldMk cId="2380411459" sldId="368"/>
            <ac:picMk id="7" creationId="{DB223AAC-41A0-EF90-269B-8E55731AB435}"/>
          </ac:picMkLst>
        </pc:picChg>
        <pc:picChg chg="add del mod">
          <ac:chgData name="Susan DeWitt" userId="b92b7d1cfe4c6f13" providerId="LiveId" clId="{27335FC8-3E8D-4A7D-A73C-6D2956DC8A60}" dt="2022-08-28T00:14:58.944" v="1599" actId="478"/>
          <ac:picMkLst>
            <pc:docMk/>
            <pc:sldMk cId="2380411459" sldId="368"/>
            <ac:picMk id="8" creationId="{9450638A-8E9A-4AC1-CFB3-FCD1C1E3E036}"/>
          </ac:picMkLst>
        </pc:picChg>
      </pc:sldChg>
      <pc:sldChg chg="delSp modSp mod addCm delCm modCm">
        <pc:chgData name="Susan DeWitt" userId="b92b7d1cfe4c6f13" providerId="LiveId" clId="{27335FC8-3E8D-4A7D-A73C-6D2956DC8A60}" dt="2022-09-03T00:19:23.650" v="2698" actId="5900"/>
        <pc:sldMkLst>
          <pc:docMk/>
          <pc:sldMk cId="1473229027" sldId="370"/>
        </pc:sldMkLst>
        <pc:spChg chg="mod">
          <ac:chgData name="Susan DeWitt" userId="b92b7d1cfe4c6f13" providerId="LiveId" clId="{27335FC8-3E8D-4A7D-A73C-6D2956DC8A60}" dt="2022-08-27T23:42:13.314" v="1511" actId="1076"/>
          <ac:spMkLst>
            <pc:docMk/>
            <pc:sldMk cId="1473229027" sldId="370"/>
            <ac:spMk id="25" creationId="{9F5F42CE-A20C-4D44-97D8-BBAE86FEAE53}"/>
          </ac:spMkLst>
        </pc:spChg>
        <pc:spChg chg="del mod">
          <ac:chgData name="Susan DeWitt" userId="b92b7d1cfe4c6f13" providerId="LiveId" clId="{27335FC8-3E8D-4A7D-A73C-6D2956DC8A60}" dt="2022-08-28T01:43:47.102" v="2267" actId="478"/>
          <ac:spMkLst>
            <pc:docMk/>
            <pc:sldMk cId="1473229027" sldId="370"/>
            <ac:spMk id="39" creationId="{4826B97D-5790-483B-9B10-C32ED4F0CDDA}"/>
          </ac:spMkLst>
        </pc:spChg>
        <pc:spChg chg="mod">
          <ac:chgData name="Susan DeWitt" userId="b92b7d1cfe4c6f13" providerId="LiveId" clId="{27335FC8-3E8D-4A7D-A73C-6D2956DC8A60}" dt="2022-08-28T12:58:56.485" v="2556" actId="1076"/>
          <ac:spMkLst>
            <pc:docMk/>
            <pc:sldMk cId="1473229027" sldId="370"/>
            <ac:spMk id="73" creationId="{1D7466DB-1253-4620-A9BB-21D30A5EDA09}"/>
          </ac:spMkLst>
        </pc:spChg>
        <pc:graphicFrameChg chg="mod modGraphic">
          <ac:chgData name="Susan DeWitt" userId="b92b7d1cfe4c6f13" providerId="LiveId" clId="{27335FC8-3E8D-4A7D-A73C-6D2956DC8A60}" dt="2022-08-28T01:44:16.725" v="2273" actId="14100"/>
          <ac:graphicFrameMkLst>
            <pc:docMk/>
            <pc:sldMk cId="1473229027" sldId="370"/>
            <ac:graphicFrameMk id="11" creationId="{6660CB1D-8574-4874-B7E8-6F54354EF7F5}"/>
          </ac:graphicFrameMkLst>
        </pc:graphicFrameChg>
      </pc:sldChg>
      <pc:sldChg chg="setBg">
        <pc:chgData name="Susan DeWitt" userId="b92b7d1cfe4c6f13" providerId="LiveId" clId="{27335FC8-3E8D-4A7D-A73C-6D2956DC8A60}" dt="2022-08-28T12:56:05.971" v="2555"/>
        <pc:sldMkLst>
          <pc:docMk/>
          <pc:sldMk cId="177086159" sldId="374"/>
        </pc:sldMkLst>
      </pc:sldChg>
      <pc:sldChg chg="modSp mod">
        <pc:chgData name="Susan DeWitt" userId="b92b7d1cfe4c6f13" providerId="LiveId" clId="{27335FC8-3E8D-4A7D-A73C-6D2956DC8A60}" dt="2022-08-27T22:37:34.378" v="1042" actId="20577"/>
        <pc:sldMkLst>
          <pc:docMk/>
          <pc:sldMk cId="448563672" sldId="375"/>
        </pc:sldMkLst>
        <pc:spChg chg="mod">
          <ac:chgData name="Susan DeWitt" userId="b92b7d1cfe4c6f13" providerId="LiveId" clId="{27335FC8-3E8D-4A7D-A73C-6D2956DC8A60}" dt="2022-08-27T22:37:34.378" v="1042" actId="20577"/>
          <ac:spMkLst>
            <pc:docMk/>
            <pc:sldMk cId="448563672" sldId="375"/>
            <ac:spMk id="3" creationId="{394430E7-3ED3-4573-A749-482CD789D3A1}"/>
          </ac:spMkLst>
        </pc:spChg>
      </pc:sldChg>
      <pc:sldChg chg="modSp mod modCm">
        <pc:chgData name="Susan DeWitt" userId="b92b7d1cfe4c6f13" providerId="LiveId" clId="{27335FC8-3E8D-4A7D-A73C-6D2956DC8A60}" dt="2022-09-03T00:01:52.594" v="2668" actId="20577"/>
        <pc:sldMkLst>
          <pc:docMk/>
          <pc:sldMk cId="3543460997" sldId="377"/>
        </pc:sldMkLst>
        <pc:spChg chg="mod">
          <ac:chgData name="Susan DeWitt" userId="b92b7d1cfe4c6f13" providerId="LiveId" clId="{27335FC8-3E8D-4A7D-A73C-6D2956DC8A60}" dt="2022-09-03T00:01:52.594" v="2668" actId="20577"/>
          <ac:spMkLst>
            <pc:docMk/>
            <pc:sldMk cId="3543460997" sldId="377"/>
            <ac:spMk id="62" creationId="{EF839DF0-A27C-42B8-BE67-8248D8373DAF}"/>
          </ac:spMkLst>
        </pc:spChg>
        <pc:graphicFrameChg chg="mod modGraphic">
          <ac:chgData name="Susan DeWitt" userId="b92b7d1cfe4c6f13" providerId="LiveId" clId="{27335FC8-3E8D-4A7D-A73C-6D2956DC8A60}" dt="2022-09-03T00:00:23.849" v="2659" actId="1076"/>
          <ac:graphicFrameMkLst>
            <pc:docMk/>
            <pc:sldMk cId="3543460997" sldId="377"/>
            <ac:graphicFrameMk id="52" creationId="{57AE0F7E-8B08-48E9-A235-C0FDD0A79B65}"/>
          </ac:graphicFrameMkLst>
        </pc:graphicFrameChg>
        <pc:graphicFrameChg chg="mod">
          <ac:chgData name="Susan DeWitt" userId="b92b7d1cfe4c6f13" providerId="LiveId" clId="{27335FC8-3E8D-4A7D-A73C-6D2956DC8A60}" dt="2022-09-02T23:59:43.748" v="2645" actId="1076"/>
          <ac:graphicFrameMkLst>
            <pc:docMk/>
            <pc:sldMk cId="3543460997" sldId="377"/>
            <ac:graphicFrameMk id="72" creationId="{91373334-B7FD-424A-A1B5-B58FA5B2C3D7}"/>
          </ac:graphicFrameMkLst>
        </pc:graphicFrameChg>
        <pc:graphicFrameChg chg="mod">
          <ac:chgData name="Susan DeWitt" userId="b92b7d1cfe4c6f13" providerId="LiveId" clId="{27335FC8-3E8D-4A7D-A73C-6D2956DC8A60}" dt="2022-09-03T00:00:50.811" v="2661" actId="1076"/>
          <ac:graphicFrameMkLst>
            <pc:docMk/>
            <pc:sldMk cId="3543460997" sldId="377"/>
            <ac:graphicFrameMk id="73" creationId="{94EF7D68-0FA1-4AC2-86BA-EE1A210CACD0}"/>
          </ac:graphicFrameMkLst>
        </pc:graphicFrameChg>
        <pc:graphicFrameChg chg="mod">
          <ac:chgData name="Susan DeWitt" userId="b92b7d1cfe4c6f13" providerId="LiveId" clId="{27335FC8-3E8D-4A7D-A73C-6D2956DC8A60}" dt="2022-08-16T14:19:24.539" v="451" actId="14100"/>
          <ac:graphicFrameMkLst>
            <pc:docMk/>
            <pc:sldMk cId="3543460997" sldId="377"/>
            <ac:graphicFrameMk id="75" creationId="{F87937BC-2138-4E15-AD65-4D33E0877FF6}"/>
          </ac:graphicFrameMkLst>
        </pc:graphicFrameChg>
        <pc:graphicFrameChg chg="mod">
          <ac:chgData name="Susan DeWitt" userId="b92b7d1cfe4c6f13" providerId="LiveId" clId="{27335FC8-3E8D-4A7D-A73C-6D2956DC8A60}" dt="2022-09-03T00:00:36.315" v="2660" actId="1076"/>
          <ac:graphicFrameMkLst>
            <pc:docMk/>
            <pc:sldMk cId="3543460997" sldId="377"/>
            <ac:graphicFrameMk id="76" creationId="{3BF66555-6A2B-48D3-9196-63A7B463F0F0}"/>
          </ac:graphicFrameMkLst>
        </pc:graphicFrameChg>
      </pc:sldChg>
      <pc:sldChg chg="addSp delSp modSp mod modCm">
        <pc:chgData name="Susan DeWitt" userId="b92b7d1cfe4c6f13" providerId="LiveId" clId="{27335FC8-3E8D-4A7D-A73C-6D2956DC8A60}" dt="2022-08-28T02:39:44.902" v="2495" actId="14100"/>
        <pc:sldMkLst>
          <pc:docMk/>
          <pc:sldMk cId="1233135160" sldId="379"/>
        </pc:sldMkLst>
        <pc:spChg chg="del mod">
          <ac:chgData name="Susan DeWitt" userId="b92b7d1cfe4c6f13" providerId="LiveId" clId="{27335FC8-3E8D-4A7D-A73C-6D2956DC8A60}" dt="2022-08-27T22:34:34.819" v="1039"/>
          <ac:spMkLst>
            <pc:docMk/>
            <pc:sldMk cId="1233135160" sldId="379"/>
            <ac:spMk id="5" creationId="{ECE38BE8-A5A2-4A98-A665-7C6CC2871D82}"/>
          </ac:spMkLst>
        </pc:spChg>
        <pc:spChg chg="mod">
          <ac:chgData name="Susan DeWitt" userId="b92b7d1cfe4c6f13" providerId="LiveId" clId="{27335FC8-3E8D-4A7D-A73C-6D2956DC8A60}" dt="2022-08-28T02:39:44.902" v="2495" actId="14100"/>
          <ac:spMkLst>
            <pc:docMk/>
            <pc:sldMk cId="1233135160" sldId="379"/>
            <ac:spMk id="6" creationId="{40588A0F-C5AB-469E-9F4A-765D069232FB}"/>
          </ac:spMkLst>
        </pc:spChg>
        <pc:spChg chg="add mod">
          <ac:chgData name="Susan DeWitt" userId="b92b7d1cfe4c6f13" providerId="LiveId" clId="{27335FC8-3E8D-4A7D-A73C-6D2956DC8A60}" dt="2022-08-28T01:37:21.527" v="2214" actId="1076"/>
          <ac:spMkLst>
            <pc:docMk/>
            <pc:sldMk cId="1233135160" sldId="379"/>
            <ac:spMk id="7" creationId="{1A99EBAA-315E-493B-D240-821E7D4D6877}"/>
          </ac:spMkLst>
        </pc:spChg>
        <pc:spChg chg="mod">
          <ac:chgData name="Susan DeWitt" userId="b92b7d1cfe4c6f13" providerId="LiveId" clId="{27335FC8-3E8D-4A7D-A73C-6D2956DC8A60}" dt="2022-08-28T01:27:35.852" v="2176" actId="1076"/>
          <ac:spMkLst>
            <pc:docMk/>
            <pc:sldMk cId="1233135160" sldId="379"/>
            <ac:spMk id="9" creationId="{C788528C-B94A-4FD8-8F92-C787B0330345}"/>
          </ac:spMkLst>
        </pc:spChg>
        <pc:graphicFrameChg chg="mod modGraphic">
          <ac:chgData name="Susan DeWitt" userId="b92b7d1cfe4c6f13" providerId="LiveId" clId="{27335FC8-3E8D-4A7D-A73C-6D2956DC8A60}" dt="2022-08-28T01:38:13.039" v="2225"/>
          <ac:graphicFrameMkLst>
            <pc:docMk/>
            <pc:sldMk cId="1233135160" sldId="379"/>
            <ac:graphicFrameMk id="4" creationId="{C0A62E1D-F82C-4976-85F8-6F2531083E32}"/>
          </ac:graphicFrameMkLst>
        </pc:graphicFrameChg>
      </pc:sldChg>
      <pc:sldChg chg="new del">
        <pc:chgData name="Susan DeWitt" userId="b92b7d1cfe4c6f13" providerId="LiveId" clId="{27335FC8-3E8D-4A7D-A73C-6D2956DC8A60}" dt="2022-08-27T23:01:33.918" v="1205" actId="680"/>
        <pc:sldMkLst>
          <pc:docMk/>
          <pc:sldMk cId="1252675166" sldId="380"/>
        </pc:sldMkLst>
      </pc:sldChg>
      <pc:sldChg chg="addSp delSp modSp mod delCm">
        <pc:chgData name="Susan DeWitt" userId="b92b7d1cfe4c6f13" providerId="LiveId" clId="{27335FC8-3E8D-4A7D-A73C-6D2956DC8A60}" dt="2022-08-27T23:29:45.939" v="1495" actId="14100"/>
        <pc:sldMkLst>
          <pc:docMk/>
          <pc:sldMk cId="1418282083" sldId="380"/>
        </pc:sldMkLst>
        <pc:spChg chg="del">
          <ac:chgData name="Susan DeWitt" userId="b92b7d1cfe4c6f13" providerId="LiveId" clId="{27335FC8-3E8D-4A7D-A73C-6D2956DC8A60}" dt="2022-08-27T23:02:19.452" v="1225" actId="478"/>
          <ac:spMkLst>
            <pc:docMk/>
            <pc:sldMk cId="1418282083" sldId="380"/>
            <ac:spMk id="60" creationId="{D2A841F4-2367-40AD-93EC-DA9CF3771DD3}"/>
          </ac:spMkLst>
        </pc:spChg>
        <pc:spChg chg="add mod">
          <ac:chgData name="Susan DeWitt" userId="b92b7d1cfe4c6f13" providerId="LiveId" clId="{27335FC8-3E8D-4A7D-A73C-6D2956DC8A60}" dt="2022-08-27T23:29:45.939" v="1495" actId="14100"/>
          <ac:spMkLst>
            <pc:docMk/>
            <pc:sldMk cId="1418282083" sldId="380"/>
            <ac:spMk id="79" creationId="{EC66836A-717E-00C3-E10E-B65C85906ED8}"/>
          </ac:spMkLst>
        </pc:spChg>
        <pc:graphicFrameChg chg="mod modGraphic">
          <ac:chgData name="Susan DeWitt" userId="b92b7d1cfe4c6f13" providerId="LiveId" clId="{27335FC8-3E8D-4A7D-A73C-6D2956DC8A60}" dt="2022-08-27T23:28:33.199" v="1459" actId="207"/>
          <ac:graphicFrameMkLst>
            <pc:docMk/>
            <pc:sldMk cId="1418282083" sldId="380"/>
            <ac:graphicFrameMk id="11" creationId="{6660CB1D-8574-4874-B7E8-6F54354EF7F5}"/>
          </ac:graphicFrameMkLst>
        </pc:graphicFrameChg>
        <pc:picChg chg="add del mod">
          <ac:chgData name="Susan DeWitt" userId="b92b7d1cfe4c6f13" providerId="LiveId" clId="{27335FC8-3E8D-4A7D-A73C-6D2956DC8A60}" dt="2022-08-27T23:02:24.170" v="1229" actId="478"/>
          <ac:picMkLst>
            <pc:docMk/>
            <pc:sldMk cId="1418282083" sldId="380"/>
            <ac:picMk id="70" creationId="{F1B6145D-7E85-58A0-96A3-D9D9A9E44D6B}"/>
          </ac:picMkLst>
        </pc:picChg>
        <pc:picChg chg="del">
          <ac:chgData name="Susan DeWitt" userId="b92b7d1cfe4c6f13" providerId="LiveId" clId="{27335FC8-3E8D-4A7D-A73C-6D2956DC8A60}" dt="2022-08-27T23:02:16.187" v="1224" actId="478"/>
          <ac:picMkLst>
            <pc:docMk/>
            <pc:sldMk cId="1418282083" sldId="380"/>
            <ac:picMk id="73" creationId="{EE3EDDF3-0CD2-705E-B53C-FB94ECF5605A}"/>
          </ac:picMkLst>
        </pc:picChg>
        <pc:picChg chg="add mod">
          <ac:chgData name="Susan DeWitt" userId="b92b7d1cfe4c6f13" providerId="LiveId" clId="{27335FC8-3E8D-4A7D-A73C-6D2956DC8A60}" dt="2022-08-27T23:13:22.331" v="1329" actId="1076"/>
          <ac:picMkLst>
            <pc:docMk/>
            <pc:sldMk cId="1418282083" sldId="380"/>
            <ac:picMk id="77" creationId="{FBC4A0D0-D8C6-1528-B692-DDCA81E6DB3B}"/>
          </ac:picMkLst>
        </pc:picChg>
      </pc:sldChg>
      <pc:sldChg chg="addSp delSp modSp new del mod">
        <pc:chgData name="Susan DeWitt" userId="b92b7d1cfe4c6f13" providerId="LiveId" clId="{27335FC8-3E8D-4A7D-A73C-6D2956DC8A60}" dt="2022-08-27T23:01:58.764" v="1222" actId="680"/>
        <pc:sldMkLst>
          <pc:docMk/>
          <pc:sldMk cId="2761157205" sldId="380"/>
        </pc:sldMkLst>
        <pc:picChg chg="add del mod">
          <ac:chgData name="Susan DeWitt" userId="b92b7d1cfe4c6f13" providerId="LiveId" clId="{27335FC8-3E8D-4A7D-A73C-6D2956DC8A60}" dt="2022-08-27T23:01:58.296" v="1221"/>
          <ac:picMkLst>
            <pc:docMk/>
            <pc:sldMk cId="2761157205" sldId="380"/>
            <ac:picMk id="3" creationId="{4613D483-A83C-41EE-756F-F189FC662F08}"/>
          </ac:picMkLst>
        </pc:picChg>
      </pc:sldChg>
      <pc:sldChg chg="delSp modSp mod setBg">
        <pc:chgData name="Susan DeWitt" userId="b92b7d1cfe4c6f13" providerId="LiveId" clId="{27335FC8-3E8D-4A7D-A73C-6D2956DC8A60}" dt="2022-08-28T02:30:51.821" v="2477" actId="14734"/>
        <pc:sldMkLst>
          <pc:docMk/>
          <pc:sldMk cId="2299391698" sldId="381"/>
        </pc:sldMkLst>
        <pc:spChg chg="mod">
          <ac:chgData name="Susan DeWitt" userId="b92b7d1cfe4c6f13" providerId="LiveId" clId="{27335FC8-3E8D-4A7D-A73C-6D2956DC8A60}" dt="2022-08-28T01:52:55.490" v="2287" actId="1076"/>
          <ac:spMkLst>
            <pc:docMk/>
            <pc:sldMk cId="2299391698" sldId="381"/>
            <ac:spMk id="39" creationId="{4826B97D-5790-483B-9B10-C32ED4F0CDDA}"/>
          </ac:spMkLst>
        </pc:spChg>
        <pc:spChg chg="del">
          <ac:chgData name="Susan DeWitt" userId="b92b7d1cfe4c6f13" providerId="LiveId" clId="{27335FC8-3E8D-4A7D-A73C-6D2956DC8A60}" dt="2022-08-28T01:43:24.686" v="2262" actId="478"/>
          <ac:spMkLst>
            <pc:docMk/>
            <pc:sldMk cId="2299391698" sldId="381"/>
            <ac:spMk id="73" creationId="{1D7466DB-1253-4620-A9BB-21D30A5EDA09}"/>
          </ac:spMkLst>
        </pc:spChg>
        <pc:graphicFrameChg chg="mod modGraphic">
          <ac:chgData name="Susan DeWitt" userId="b92b7d1cfe4c6f13" providerId="LiveId" clId="{27335FC8-3E8D-4A7D-A73C-6D2956DC8A60}" dt="2022-08-28T02:30:51.821" v="2477" actId="14734"/>
          <ac:graphicFrameMkLst>
            <pc:docMk/>
            <pc:sldMk cId="2299391698" sldId="381"/>
            <ac:graphicFrameMk id="11" creationId="{6660CB1D-8574-4874-B7E8-6F54354EF7F5}"/>
          </ac:graphicFrameMkLst>
        </pc:graphicFrameChg>
      </pc:sldChg>
      <pc:sldChg chg="addSp delSp modSp mod setBg">
        <pc:chgData name="Susan DeWitt" userId="b92b7d1cfe4c6f13" providerId="LiveId" clId="{27335FC8-3E8D-4A7D-A73C-6D2956DC8A60}" dt="2022-08-28T12:43:58.654" v="2507" actId="1076"/>
        <pc:sldMkLst>
          <pc:docMk/>
          <pc:sldMk cId="2863800752" sldId="382"/>
        </pc:sldMkLst>
        <pc:spChg chg="mod">
          <ac:chgData name="Susan DeWitt" userId="b92b7d1cfe4c6f13" providerId="LiveId" clId="{27335FC8-3E8D-4A7D-A73C-6D2956DC8A60}" dt="2022-08-28T12:43:53.984" v="2506" actId="403"/>
          <ac:spMkLst>
            <pc:docMk/>
            <pc:sldMk cId="2863800752" sldId="382"/>
            <ac:spMk id="5" creationId="{DEB3AAEB-0AA8-4613-ADAE-F4393AB39F0B}"/>
          </ac:spMkLst>
        </pc:spChg>
        <pc:spChg chg="mod">
          <ac:chgData name="Susan DeWitt" userId="b92b7d1cfe4c6f13" providerId="LiveId" clId="{27335FC8-3E8D-4A7D-A73C-6D2956DC8A60}" dt="2022-08-28T12:43:58.654" v="2507" actId="1076"/>
          <ac:spMkLst>
            <pc:docMk/>
            <pc:sldMk cId="2863800752" sldId="382"/>
            <ac:spMk id="6" creationId="{6E77B8F0-AACD-411F-A7BE-2497AF31D3D9}"/>
          </ac:spMkLst>
        </pc:spChg>
        <pc:graphicFrameChg chg="add del mod">
          <ac:chgData name="Susan DeWitt" userId="b92b7d1cfe4c6f13" providerId="LiveId" clId="{27335FC8-3E8D-4A7D-A73C-6D2956DC8A60}" dt="2022-08-28T02:05:25.880" v="2326"/>
          <ac:graphicFrameMkLst>
            <pc:docMk/>
            <pc:sldMk cId="2863800752" sldId="382"/>
            <ac:graphicFrameMk id="3" creationId="{6D2FD642-853D-6CBC-55A0-84869756D5A2}"/>
          </ac:graphicFrameMkLst>
        </pc:graphicFrameChg>
        <pc:graphicFrameChg chg="mod modGraphic">
          <ac:chgData name="Susan DeWitt" userId="b92b7d1cfe4c6f13" providerId="LiveId" clId="{27335FC8-3E8D-4A7D-A73C-6D2956DC8A60}" dt="2022-08-28T12:43:45.673" v="2504" actId="403"/>
          <ac:graphicFrameMkLst>
            <pc:docMk/>
            <pc:sldMk cId="2863800752" sldId="382"/>
            <ac:graphicFrameMk id="4" creationId="{157E25BD-EFF7-4914-8E46-9BB6DFB903B2}"/>
          </ac:graphicFrameMkLst>
        </pc:graphicFrameChg>
        <pc:graphicFrameChg chg="add del mod">
          <ac:chgData name="Susan DeWitt" userId="b92b7d1cfe4c6f13" providerId="LiveId" clId="{27335FC8-3E8D-4A7D-A73C-6D2956DC8A60}" dt="2022-08-28T02:06:40.255" v="2334"/>
          <ac:graphicFrameMkLst>
            <pc:docMk/>
            <pc:sldMk cId="2863800752" sldId="382"/>
            <ac:graphicFrameMk id="7" creationId="{D4A2B172-5538-17A8-27E4-8C9EA1ADDF13}"/>
          </ac:graphicFrameMkLst>
        </pc:graphicFrameChg>
      </pc:sldChg>
      <pc:sldChg chg="addSp delSp modSp mod setBg delCm modCm">
        <pc:chgData name="Susan DeWitt" userId="b92b7d1cfe4c6f13" providerId="LiveId" clId="{27335FC8-3E8D-4A7D-A73C-6D2956DC8A60}" dt="2022-08-28T17:17:15.747" v="2579" actId="207"/>
        <pc:sldMkLst>
          <pc:docMk/>
          <pc:sldMk cId="1468206855" sldId="383"/>
        </pc:sldMkLst>
        <pc:spChg chg="del">
          <ac:chgData name="Susan DeWitt" userId="b92b7d1cfe4c6f13" providerId="LiveId" clId="{27335FC8-3E8D-4A7D-A73C-6D2956DC8A60}" dt="2022-08-28T02:07:14.130" v="2346" actId="478"/>
          <ac:spMkLst>
            <pc:docMk/>
            <pc:sldMk cId="1468206855" sldId="383"/>
            <ac:spMk id="5" creationId="{DEB3AAEB-0AA8-4613-ADAE-F4393AB39F0B}"/>
          </ac:spMkLst>
        </pc:spChg>
        <pc:spChg chg="del">
          <ac:chgData name="Susan DeWitt" userId="b92b7d1cfe4c6f13" providerId="LiveId" clId="{27335FC8-3E8D-4A7D-A73C-6D2956DC8A60}" dt="2022-08-28T02:07:17.045" v="2347" actId="478"/>
          <ac:spMkLst>
            <pc:docMk/>
            <pc:sldMk cId="1468206855" sldId="383"/>
            <ac:spMk id="6" creationId="{6E77B8F0-AACD-411F-A7BE-2497AF31D3D9}"/>
          </ac:spMkLst>
        </pc:spChg>
        <pc:spChg chg="add mod">
          <ac:chgData name="Susan DeWitt" userId="b92b7d1cfe4c6f13" providerId="LiveId" clId="{27335FC8-3E8D-4A7D-A73C-6D2956DC8A60}" dt="2022-08-28T02:26:33.224" v="2470" actId="403"/>
          <ac:spMkLst>
            <pc:docMk/>
            <pc:sldMk cId="1468206855" sldId="383"/>
            <ac:spMk id="7" creationId="{56C2B04B-F148-012E-7DDE-6981F1C3236A}"/>
          </ac:spMkLst>
        </pc:spChg>
        <pc:graphicFrameChg chg="add mod modGraphic">
          <ac:chgData name="Susan DeWitt" userId="b92b7d1cfe4c6f13" providerId="LiveId" clId="{27335FC8-3E8D-4A7D-A73C-6D2956DC8A60}" dt="2022-08-28T17:17:15.747" v="2579" actId="207"/>
          <ac:graphicFrameMkLst>
            <pc:docMk/>
            <pc:sldMk cId="1468206855" sldId="383"/>
            <ac:graphicFrameMk id="3" creationId="{2AFC571E-FDA1-469A-DA81-49C9E53F33D4}"/>
          </ac:graphicFrameMkLst>
        </pc:graphicFrameChg>
        <pc:graphicFrameChg chg="del mod modGraphic">
          <ac:chgData name="Susan DeWitt" userId="b92b7d1cfe4c6f13" providerId="LiveId" clId="{27335FC8-3E8D-4A7D-A73C-6D2956DC8A60}" dt="2022-08-28T02:11:13.251" v="2385" actId="478"/>
          <ac:graphicFrameMkLst>
            <pc:docMk/>
            <pc:sldMk cId="1468206855" sldId="383"/>
            <ac:graphicFrameMk id="4" creationId="{157E25BD-EFF7-4914-8E46-9BB6DFB903B2}"/>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1-24T13:58:48.269" idx="191">
    <p:pos x="7469" y="37"/>
    <p:text>Diastolic dysfunction—failure of the ventricle(s) to relax and allow normal filling; can precede systolic dysfunction; indicator of heart disease &amp; related symptoms.</p:text>
    <p:extLst>
      <p:ext uri="{C676402C-5697-4E1C-873F-D02D1690AC5C}">
        <p15:threadingInfo xmlns:p15="http://schemas.microsoft.com/office/powerpoint/2012/main" timeZoneBias="300"/>
      </p:ext>
    </p:extLst>
  </p:cm>
  <p:cm authorId="1" dt="2022-08-16T08:28:47.622" idx="192">
    <p:pos x="7467" y="110"/>
    <p:text>•	These guidelines do not apply to children or patients with certain arrhythmias/cardiac diseases, such as Afib, pacing, atrioventricular block, hypertrophic cardiomyopathy, restrictive cardiomyopathy, or heart transplant.
•	Suboptimal Doppler signals should not be utilized.
•	Watch for 2+ similar waveforms before acquiring calculations—do not measure the one normal/abnormal beat that doesn’t look like the rest.
•	The elderly patient usually has some degree of undetected coronary artery disease, increased LV stiffness, and slowing of myocardial relaxation (which decreases the E/A ratio and e’-wave velocity)—so their “normal” waveform may resemble that of a younger patient with mild diastolic dysfunction.</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05-29T19:08:51.312" idx="115">
    <p:pos x="7462" y="40"/>
    <p:text>yes, this is a normal pulmonary vein waveform</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6-07T23:31:37.493" idx="182">
    <p:pos x="7480" y="16"/>
    <p:text>peak TRV = 3.2 m/s; above the abnormal cut-off</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2-01-25T09:52:36.747" idx="167">
    <p:pos x="7470" y="36"/>
    <p:text>The first waveform (light grey) is a pseudonormal mitral inflow with fairly normal looking E, A, E/A. Valsalva will unmask the abnormal mitral inflow (dark grey).  Record &amp; observe the mitral inflow during peak strain &amp; post release watch for a change in the E, A, E/A.  Suspect elevated LV filling pressure if Valsalva decreases the E/A ratio &gt; = 50% or increases the A-wave velocity.</p:text>
    <p:extLst>
      <p:ext uri="{C676402C-5697-4E1C-873F-D02D1690AC5C}">
        <p15:threadingInfo xmlns:p15="http://schemas.microsoft.com/office/powerpoint/2012/main" timeZoneBias="300"/>
      </p:ext>
    </p:extLst>
  </p:cm>
  <p:cm authorId="1" dt="2022-07-13T14:02:56.029" idx="184">
    <p:pos x="7466" y="92"/>
    <p:text>Suspect elevated LV filling pressure if Valsalva decreases the E/A ratio &gt; = 50% or increases the A-wave velocity.</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2-03-16T11:26:35.946" idx="181">
    <p:pos x="7456" y="59"/>
    <p:text>Since 3 of the three additional parameters are positive, report elevated LAP &amp; grade II diastolic dysfunction</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8-04-15T11:30:26.002" idx="111">
    <p:pos x="7480" y="37"/>
    <p:text>Exclude patients with Afib or moderate to severe TR.</p:text>
    <p:extLst>
      <p:ext uri="{C676402C-5697-4E1C-873F-D02D1690AC5C}">
        <p15:threadingInfo xmlns:p15="http://schemas.microsoft.com/office/powerpoint/2012/main" timeZoneBias="2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2-09-02T20:19:16.401" idx="195">
    <p:pos x="7478" y="30"/>
    <p:text>There are other common uses not yet FDA approved.
1) Assess cardiac mass.
2) Intracardiac thrombi—if poor endocardial border definition.
3) Poor quality spectral Doppler, particularly AS and TR.</p:text>
    <p:extLst>
      <p:ext uri="{C676402C-5697-4E1C-873F-D02D1690AC5C}">
        <p15:threadingInfo xmlns:p15="http://schemas.microsoft.com/office/powerpoint/2012/main" timeZoneBias="2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2-01-18T23:28:20.225" idx="190">
    <p:pos x="7470" y="22"/>
    <p:text>In general, the goal is to decrease the strength of the signals returning from the tissue and increase the strength of the signals returning from the microbubbles.</p:text>
    <p:extLst>
      <p:ext uri="{C676402C-5697-4E1C-873F-D02D1690AC5C}">
        <p15:threadingInfo xmlns:p15="http://schemas.microsoft.com/office/powerpoint/2012/main" timeZoneBias="30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8-04-13T12:28:04.373" idx="104">
    <p:pos x="7461" y="29"/>
    <p:text>EPSS &gt; 20 mm indicates a decreased LVEF and dilated LV.</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8-16T08:28:47.622" idx="194">
    <p:pos x="7467" y="110"/>
    <p:text>•	These guidelines do not apply to children or patients with certain arrhythmias/cardiac diseases, such as Afib, pacing, atrioventricular block, hypertrophic cardiomyopathy, restrictive cardiomyopathy, or heart transplant.
•	Suboptimal Doppler signals should not be utilized.
•	Watch for 2+ similar waveforms before acquiring calculations—do not measure the one normal/abnormal beat that doesn’t look like the rest.
•	The elderly patient usually has some degree of undetected coronary artery disease, increased LV stiffness, and slowing of myocardial relaxation (which decreases the E/A ratio and e’-wave velocity)—so their “normal” waveform may resemble that of a younger patient with mild diastolic dysfunction.</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6-20T11:31:07.007" idx="124">
    <p:pos x="7478" y="6"/>
    <p:text>PWD (sample size 1-3 mm gate) at tips of MV leaflets in the mitral inflow</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4-10T12:14:20.525" idx="171">
    <p:pos x="7475" y="33"/>
    <p:text>(A) E/A RATIO = 1.2/1.0 = 1.2</p:text>
    <p:extLst>
      <p:ext uri="{C676402C-5697-4E1C-873F-D02D1690AC5C}">
        <p15:threadingInfo xmlns:p15="http://schemas.microsoft.com/office/powerpoint/2012/main" timeZoneBias="240"/>
      </p:ext>
    </p:extLst>
  </p:cm>
  <p:cm authorId="1" dt="2018-05-29T18:51:06.187" idx="172">
    <p:pos x="7473" y="79"/>
    <p:text>(B) E/A = 0.9 / 1.2 = 0.75 = 0.8</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6-04T22:42:49.551" idx="116">
    <p:pos x="7460" y="62"/>
    <p:text>E/e' &lt; 8 indicates normal LV filling pressure.  E/e' &gt; 14 indicates increased LV filling pressure</p:text>
    <p:extLst>
      <p:ext uri="{C676402C-5697-4E1C-873F-D02D1690AC5C}">
        <p15:threadingInfo xmlns:p15="http://schemas.microsoft.com/office/powerpoint/2012/main" timeZoneBias="240"/>
      </p:ext>
    </p:extLst>
  </p:cm>
  <p:cm authorId="1" dt="2021-10-24T16:18:55.882" idx="150">
    <p:pos x="7464" y="104"/>
    <p:text>TDI of the mitral annulus measures the Doppler frequency shift of the moving myocardium.  Normally, the TDI mitral annular motion waveform is a mirror image of the mitral inflow waveform—both have rapid filling (E or e’ wave) and atrial contraction (A wave).</p:text>
    <p:extLst>
      <p:ext uri="{C676402C-5697-4E1C-873F-D02D1690AC5C}">
        <p15:threadingInfo xmlns:p15="http://schemas.microsoft.com/office/powerpoint/2012/main" timeZoneBias="240"/>
      </p:ext>
    </p:extLst>
  </p:cm>
  <p:cm authorId="1" dt="2022-08-14T18:32:07.866" idx="187">
    <p:pos x="7469" y="144"/>
    <p:text>•	NOTE: septal annulus is contraindicated in certain disease states, such as hypertrophic cardiomyopathy, prosthetic valve, and MAC.</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3-16T11:08:58.745" idx="177">
    <p:pos x="7493" y="46"/>
    <p:text>(A) E/e’ RATIO = 1.5 / 0.15 = 10</p:text>
    <p:extLst>
      <p:ext uri="{C676402C-5697-4E1C-873F-D02D1690AC5C}">
        <p15:threadingInfo xmlns:p15="http://schemas.microsoft.com/office/powerpoint/2012/main" timeZoneBias="240"/>
      </p:ext>
    </p:extLst>
  </p:cm>
  <p:cm authorId="1" dt="2022-03-16T11:09:14.802" idx="178">
    <p:pos x="7493" y="142"/>
    <p:text>(B) E/e' = 0.8 / 0.07 = 11.4</p:text>
    <p:extLst>
      <p:ext uri="{C676402C-5697-4E1C-873F-D02D1690AC5C}">
        <p15:threadingInfo xmlns:p15="http://schemas.microsoft.com/office/powerpoint/2012/main" timeZoneBias="240">
          <p15:parentCm authorId="1" idx="177"/>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8-14T09:22:34.967" idx="186">
    <p:pos x="7423" y="41"/>
    <p:text>Despite normal LV diastolic function, LA enlargement (LAE) can occur in a well-trained/well-hydrated bradycardic athlete, high-output state, bradycardic rhythm, heart transplant, MV disease, and Afib/flutter.</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1-25T09:43:34.234" idx="166">
    <p:pos x="7468" y="40"/>
    <p:text>•	LA measurements may be inaccurate with a large IAS aneurysm, AO aneurysm, technically difficult study, suboptimal or foreshortened image.</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6-07T19:27:55.087" idx="123">
    <p:pos x="7488" y="28"/>
    <p:text>4C (right &amp; left lower pulmonary veins).
5C (right &amp; left upper pulmonary veins).</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0DDAF2-6175-4633-B723-E1FBFE0A3387}" type="doc">
      <dgm:prSet loTypeId="urn:microsoft.com/office/officeart/2005/8/layout/target3" loCatId="list" qsTypeId="urn:microsoft.com/office/officeart/2005/8/quickstyle/simple1" qsCatId="simple" csTypeId="urn:microsoft.com/office/officeart/2005/8/colors/accent6_3" csCatId="accent6" phldr="1"/>
      <dgm:spPr/>
      <dgm:t>
        <a:bodyPr/>
        <a:lstStyle/>
        <a:p>
          <a:endParaRPr lang="en-US"/>
        </a:p>
      </dgm:t>
    </dgm:pt>
    <dgm:pt modelId="{06D44AB3-1098-4336-8A8A-6E149F4EAF06}">
      <dgm:prSet phldrT="[Text]" custT="1"/>
      <dgm:spPr>
        <a:solidFill>
          <a:schemeClr val="accent6">
            <a:lumMod val="75000"/>
            <a:alpha val="90000"/>
          </a:schemeClr>
        </a:solidFill>
        <a:ln>
          <a:solidFill>
            <a:schemeClr val="accent4"/>
          </a:solidFill>
        </a:ln>
      </dgm:spPr>
      <dgm:t>
        <a:bodyPr/>
        <a:lstStyle/>
        <a:p>
          <a:pPr>
            <a:buFont typeface="Courier New" panose="02070309020205020404" pitchFamily="49" charset="0"/>
            <a:buChar char="o"/>
          </a:pPr>
          <a:r>
            <a:rPr lang="en-US" sz="2800" dirty="0">
              <a:solidFill>
                <a:schemeClr val="accent5">
                  <a:lumMod val="40000"/>
                  <a:lumOff val="60000"/>
                </a:schemeClr>
              </a:solidFill>
              <a:ea typeface="MS Mincho" panose="02020609040205080304" pitchFamily="49" charset="-128"/>
            </a:rPr>
            <a:t>Who is exempt?</a:t>
          </a:r>
          <a:endParaRPr lang="en-US" sz="2800" dirty="0">
            <a:solidFill>
              <a:schemeClr val="accent5">
                <a:lumMod val="40000"/>
                <a:lumOff val="60000"/>
              </a:schemeClr>
            </a:solidFill>
          </a:endParaRPr>
        </a:p>
      </dgm:t>
    </dgm:pt>
    <dgm:pt modelId="{6066A3C0-AF5C-4C6B-8981-0600B70CCAFD}" type="parTrans" cxnId="{2D79E56B-3484-4772-9DBB-FAFABB71CC3A}">
      <dgm:prSet/>
      <dgm:spPr/>
      <dgm:t>
        <a:bodyPr/>
        <a:lstStyle/>
        <a:p>
          <a:endParaRPr lang="en-US"/>
        </a:p>
      </dgm:t>
    </dgm:pt>
    <dgm:pt modelId="{9463D881-6C3F-4724-B1CA-9761EB4357B6}" type="sibTrans" cxnId="{2D79E56B-3484-4772-9DBB-FAFABB71CC3A}">
      <dgm:prSet/>
      <dgm:spPr/>
      <dgm:t>
        <a:bodyPr/>
        <a:lstStyle/>
        <a:p>
          <a:endParaRPr lang="en-US"/>
        </a:p>
      </dgm:t>
    </dgm:pt>
    <dgm:pt modelId="{2A98D18C-59BA-4AC2-884B-1E7A14BB545D}">
      <dgm:prSet custT="1"/>
      <dgm:spPr>
        <a:solidFill>
          <a:schemeClr val="accent6">
            <a:lumMod val="60000"/>
            <a:lumOff val="40000"/>
            <a:alpha val="90000"/>
          </a:schemeClr>
        </a:solidFill>
        <a:ln>
          <a:solidFill>
            <a:schemeClr val="accent4"/>
          </a:solidFill>
        </a:ln>
      </dgm:spPr>
      <dgm:t>
        <a:bodyPr/>
        <a:lstStyle/>
        <a:p>
          <a:r>
            <a:rPr lang="en-US" sz="2800" dirty="0">
              <a:solidFill>
                <a:schemeClr val="accent6">
                  <a:lumMod val="75000"/>
                </a:schemeClr>
              </a:solidFill>
              <a:ea typeface="MS Mincho" panose="02020609040205080304" pitchFamily="49" charset="-128"/>
            </a:rPr>
            <a:t>Suboptimal vs optimal Doppler signals…what to measure?</a:t>
          </a:r>
        </a:p>
      </dgm:t>
    </dgm:pt>
    <dgm:pt modelId="{7F605CCA-6F46-40A6-9468-9AEFF1E5AFE8}" type="parTrans" cxnId="{62AF3A65-41FF-43E1-90C2-0106E93FDBEE}">
      <dgm:prSet/>
      <dgm:spPr/>
      <dgm:t>
        <a:bodyPr/>
        <a:lstStyle/>
        <a:p>
          <a:endParaRPr lang="en-US"/>
        </a:p>
      </dgm:t>
    </dgm:pt>
    <dgm:pt modelId="{1AB90F22-DC83-4139-BA5B-6C00FF89FD54}" type="sibTrans" cxnId="{62AF3A65-41FF-43E1-90C2-0106E93FDBEE}">
      <dgm:prSet/>
      <dgm:spPr/>
      <dgm:t>
        <a:bodyPr/>
        <a:lstStyle/>
        <a:p>
          <a:endParaRPr lang="en-US"/>
        </a:p>
      </dgm:t>
    </dgm:pt>
    <dgm:pt modelId="{67D246A2-767E-4A05-9D38-14330FC16BC0}">
      <dgm:prSet custT="1"/>
      <dgm:spPr>
        <a:solidFill>
          <a:schemeClr val="accent5">
            <a:lumMod val="60000"/>
            <a:lumOff val="40000"/>
            <a:alpha val="90000"/>
          </a:schemeClr>
        </a:solidFill>
        <a:ln>
          <a:solidFill>
            <a:schemeClr val="accent4"/>
          </a:solidFill>
        </a:ln>
      </dgm:spPr>
      <dgm:t>
        <a:bodyPr/>
        <a:lstStyle/>
        <a:p>
          <a:r>
            <a:rPr lang="en-US" sz="2800" dirty="0">
              <a:solidFill>
                <a:schemeClr val="accent6">
                  <a:lumMod val="75000"/>
                </a:schemeClr>
              </a:solidFill>
              <a:ea typeface="MS Mincho" panose="02020609040205080304" pitchFamily="49" charset="-128"/>
            </a:rPr>
            <a:t>What is a normal filling pattern          in an elderly patient?</a:t>
          </a:r>
        </a:p>
      </dgm:t>
    </dgm:pt>
    <dgm:pt modelId="{1D1C5632-D136-47DD-B2AB-2DA767583A40}" type="parTrans" cxnId="{5BDB7669-96F9-4294-BD7F-D31ACDA34EC2}">
      <dgm:prSet/>
      <dgm:spPr/>
      <dgm:t>
        <a:bodyPr/>
        <a:lstStyle/>
        <a:p>
          <a:endParaRPr lang="en-US"/>
        </a:p>
      </dgm:t>
    </dgm:pt>
    <dgm:pt modelId="{F3743EC9-141B-4F9D-8465-16F2D2994E73}" type="sibTrans" cxnId="{5BDB7669-96F9-4294-BD7F-D31ACDA34EC2}">
      <dgm:prSet/>
      <dgm:spPr/>
      <dgm:t>
        <a:bodyPr/>
        <a:lstStyle/>
        <a:p>
          <a:endParaRPr lang="en-US"/>
        </a:p>
      </dgm:t>
    </dgm:pt>
    <dgm:pt modelId="{34FBC118-E7A7-4517-AA4E-63AFE2040989}" type="pres">
      <dgm:prSet presAssocID="{ED0DDAF2-6175-4633-B723-E1FBFE0A3387}" presName="Name0" presStyleCnt="0">
        <dgm:presLayoutVars>
          <dgm:chMax val="7"/>
          <dgm:dir/>
          <dgm:animLvl val="lvl"/>
          <dgm:resizeHandles val="exact"/>
        </dgm:presLayoutVars>
      </dgm:prSet>
      <dgm:spPr/>
    </dgm:pt>
    <dgm:pt modelId="{D553A6EF-1713-44CA-818F-BF7552DD62F2}" type="pres">
      <dgm:prSet presAssocID="{06D44AB3-1098-4336-8A8A-6E149F4EAF06}" presName="circle1" presStyleLbl="node1" presStyleIdx="0" presStyleCnt="3"/>
      <dgm:spPr>
        <a:solidFill>
          <a:schemeClr val="accent6">
            <a:lumMod val="75000"/>
          </a:schemeClr>
        </a:solidFill>
      </dgm:spPr>
    </dgm:pt>
    <dgm:pt modelId="{E53021C0-AEA1-4771-B6B1-6041ED6BE19B}" type="pres">
      <dgm:prSet presAssocID="{06D44AB3-1098-4336-8A8A-6E149F4EAF06}" presName="space" presStyleCnt="0"/>
      <dgm:spPr/>
    </dgm:pt>
    <dgm:pt modelId="{7131EB30-3591-4116-A833-0700DD5C237D}" type="pres">
      <dgm:prSet presAssocID="{06D44AB3-1098-4336-8A8A-6E149F4EAF06}" presName="rect1" presStyleLbl="alignAcc1" presStyleIdx="0" presStyleCnt="3"/>
      <dgm:spPr/>
    </dgm:pt>
    <dgm:pt modelId="{D6D78938-0CAE-434A-A46C-9274FA01F116}" type="pres">
      <dgm:prSet presAssocID="{2A98D18C-59BA-4AC2-884B-1E7A14BB545D}" presName="vertSpace2" presStyleLbl="node1" presStyleIdx="0" presStyleCnt="3"/>
      <dgm:spPr/>
    </dgm:pt>
    <dgm:pt modelId="{5483E971-7F48-4975-9CA8-4B2312772970}" type="pres">
      <dgm:prSet presAssocID="{2A98D18C-59BA-4AC2-884B-1E7A14BB545D}" presName="circle2" presStyleLbl="node1" presStyleIdx="1" presStyleCnt="3"/>
      <dgm:spPr/>
    </dgm:pt>
    <dgm:pt modelId="{BAF60104-E293-4D23-B3A4-8081E6C4044B}" type="pres">
      <dgm:prSet presAssocID="{2A98D18C-59BA-4AC2-884B-1E7A14BB545D}" presName="rect2" presStyleLbl="alignAcc1" presStyleIdx="1" presStyleCnt="3"/>
      <dgm:spPr/>
    </dgm:pt>
    <dgm:pt modelId="{6FF34A6D-E510-489A-BE66-1BD6DEA15A6A}" type="pres">
      <dgm:prSet presAssocID="{67D246A2-767E-4A05-9D38-14330FC16BC0}" presName="vertSpace3" presStyleLbl="node1" presStyleIdx="1" presStyleCnt="3"/>
      <dgm:spPr/>
    </dgm:pt>
    <dgm:pt modelId="{88078025-345A-4B21-999C-1E5595B803B7}" type="pres">
      <dgm:prSet presAssocID="{67D246A2-767E-4A05-9D38-14330FC16BC0}" presName="circle3" presStyleLbl="node1" presStyleIdx="2" presStyleCnt="3"/>
      <dgm:spPr/>
    </dgm:pt>
    <dgm:pt modelId="{4C39A59A-7FCE-453D-9F6C-5008C81D38E4}" type="pres">
      <dgm:prSet presAssocID="{67D246A2-767E-4A05-9D38-14330FC16BC0}" presName="rect3" presStyleLbl="alignAcc1" presStyleIdx="2" presStyleCnt="3"/>
      <dgm:spPr/>
    </dgm:pt>
    <dgm:pt modelId="{BBCF2CAD-2C1F-45B4-AA9C-053F5A5AD214}" type="pres">
      <dgm:prSet presAssocID="{06D44AB3-1098-4336-8A8A-6E149F4EAF06}" presName="rect1ParTxNoCh" presStyleLbl="alignAcc1" presStyleIdx="2" presStyleCnt="3">
        <dgm:presLayoutVars>
          <dgm:chMax val="1"/>
          <dgm:bulletEnabled val="1"/>
        </dgm:presLayoutVars>
      </dgm:prSet>
      <dgm:spPr/>
    </dgm:pt>
    <dgm:pt modelId="{26387AA2-9A25-4712-9FD3-C0FDC59093FC}" type="pres">
      <dgm:prSet presAssocID="{2A98D18C-59BA-4AC2-884B-1E7A14BB545D}" presName="rect2ParTxNoCh" presStyleLbl="alignAcc1" presStyleIdx="2" presStyleCnt="3">
        <dgm:presLayoutVars>
          <dgm:chMax val="1"/>
          <dgm:bulletEnabled val="1"/>
        </dgm:presLayoutVars>
      </dgm:prSet>
      <dgm:spPr/>
    </dgm:pt>
    <dgm:pt modelId="{1B4E054C-142E-4B82-89F8-B36498D11B50}" type="pres">
      <dgm:prSet presAssocID="{67D246A2-767E-4A05-9D38-14330FC16BC0}" presName="rect3ParTxNoCh" presStyleLbl="alignAcc1" presStyleIdx="2" presStyleCnt="3">
        <dgm:presLayoutVars>
          <dgm:chMax val="1"/>
          <dgm:bulletEnabled val="1"/>
        </dgm:presLayoutVars>
      </dgm:prSet>
      <dgm:spPr/>
    </dgm:pt>
  </dgm:ptLst>
  <dgm:cxnLst>
    <dgm:cxn modelId="{6FAB1911-A3AE-4930-A25E-D486F1AAFCAB}" type="presOf" srcId="{ED0DDAF2-6175-4633-B723-E1FBFE0A3387}" destId="{34FBC118-E7A7-4517-AA4E-63AFE2040989}" srcOrd="0" destOrd="0" presId="urn:microsoft.com/office/officeart/2005/8/layout/target3"/>
    <dgm:cxn modelId="{3BE47E15-F7E6-40EB-93EC-51073A9735F8}" type="presOf" srcId="{2A98D18C-59BA-4AC2-884B-1E7A14BB545D}" destId="{26387AA2-9A25-4712-9FD3-C0FDC59093FC}" srcOrd="1" destOrd="0" presId="urn:microsoft.com/office/officeart/2005/8/layout/target3"/>
    <dgm:cxn modelId="{E152062A-298F-4730-BE24-489139B19905}" type="presOf" srcId="{2A98D18C-59BA-4AC2-884B-1E7A14BB545D}" destId="{BAF60104-E293-4D23-B3A4-8081E6C4044B}" srcOrd="0" destOrd="0" presId="urn:microsoft.com/office/officeart/2005/8/layout/target3"/>
    <dgm:cxn modelId="{02F8D038-7729-4973-841C-BC3205E1D822}" type="presOf" srcId="{06D44AB3-1098-4336-8A8A-6E149F4EAF06}" destId="{BBCF2CAD-2C1F-45B4-AA9C-053F5A5AD214}" srcOrd="1" destOrd="0" presId="urn:microsoft.com/office/officeart/2005/8/layout/target3"/>
    <dgm:cxn modelId="{C8490F3E-12CD-4885-B50F-852009CD36A7}" type="presOf" srcId="{67D246A2-767E-4A05-9D38-14330FC16BC0}" destId="{1B4E054C-142E-4B82-89F8-B36498D11B50}" srcOrd="1" destOrd="0" presId="urn:microsoft.com/office/officeart/2005/8/layout/target3"/>
    <dgm:cxn modelId="{05E8625C-16D7-41D3-8F8D-8F65A68689F9}" type="presOf" srcId="{06D44AB3-1098-4336-8A8A-6E149F4EAF06}" destId="{7131EB30-3591-4116-A833-0700DD5C237D}" srcOrd="0" destOrd="0" presId="urn:microsoft.com/office/officeart/2005/8/layout/target3"/>
    <dgm:cxn modelId="{62AF3A65-41FF-43E1-90C2-0106E93FDBEE}" srcId="{ED0DDAF2-6175-4633-B723-E1FBFE0A3387}" destId="{2A98D18C-59BA-4AC2-884B-1E7A14BB545D}" srcOrd="1" destOrd="0" parTransId="{7F605CCA-6F46-40A6-9468-9AEFF1E5AFE8}" sibTransId="{1AB90F22-DC83-4139-BA5B-6C00FF89FD54}"/>
    <dgm:cxn modelId="{5BDB7669-96F9-4294-BD7F-D31ACDA34EC2}" srcId="{ED0DDAF2-6175-4633-B723-E1FBFE0A3387}" destId="{67D246A2-767E-4A05-9D38-14330FC16BC0}" srcOrd="2" destOrd="0" parTransId="{1D1C5632-D136-47DD-B2AB-2DA767583A40}" sibTransId="{F3743EC9-141B-4F9D-8465-16F2D2994E73}"/>
    <dgm:cxn modelId="{2D79E56B-3484-4772-9DBB-FAFABB71CC3A}" srcId="{ED0DDAF2-6175-4633-B723-E1FBFE0A3387}" destId="{06D44AB3-1098-4336-8A8A-6E149F4EAF06}" srcOrd="0" destOrd="0" parTransId="{6066A3C0-AF5C-4C6B-8981-0600B70CCAFD}" sibTransId="{9463D881-6C3F-4724-B1CA-9761EB4357B6}"/>
    <dgm:cxn modelId="{634ADA8B-309D-4AB7-882C-CC5D7B52D036}" type="presOf" srcId="{67D246A2-767E-4A05-9D38-14330FC16BC0}" destId="{4C39A59A-7FCE-453D-9F6C-5008C81D38E4}" srcOrd="0" destOrd="0" presId="urn:microsoft.com/office/officeart/2005/8/layout/target3"/>
    <dgm:cxn modelId="{74CB8C0D-AD81-4B93-8F85-08CDDB3985CA}" type="presParOf" srcId="{34FBC118-E7A7-4517-AA4E-63AFE2040989}" destId="{D553A6EF-1713-44CA-818F-BF7552DD62F2}" srcOrd="0" destOrd="0" presId="urn:microsoft.com/office/officeart/2005/8/layout/target3"/>
    <dgm:cxn modelId="{152F8114-FFCC-4F52-8CDF-EAB3343E5C07}" type="presParOf" srcId="{34FBC118-E7A7-4517-AA4E-63AFE2040989}" destId="{E53021C0-AEA1-4771-B6B1-6041ED6BE19B}" srcOrd="1" destOrd="0" presId="urn:microsoft.com/office/officeart/2005/8/layout/target3"/>
    <dgm:cxn modelId="{EEED9DE6-43BF-4078-AA16-74FDAF345C1A}" type="presParOf" srcId="{34FBC118-E7A7-4517-AA4E-63AFE2040989}" destId="{7131EB30-3591-4116-A833-0700DD5C237D}" srcOrd="2" destOrd="0" presId="urn:microsoft.com/office/officeart/2005/8/layout/target3"/>
    <dgm:cxn modelId="{75CAE5BC-BBCE-440D-BC92-F0B03210F388}" type="presParOf" srcId="{34FBC118-E7A7-4517-AA4E-63AFE2040989}" destId="{D6D78938-0CAE-434A-A46C-9274FA01F116}" srcOrd="3" destOrd="0" presId="urn:microsoft.com/office/officeart/2005/8/layout/target3"/>
    <dgm:cxn modelId="{AC887958-EDA6-43CA-8056-D413E42AA7FF}" type="presParOf" srcId="{34FBC118-E7A7-4517-AA4E-63AFE2040989}" destId="{5483E971-7F48-4975-9CA8-4B2312772970}" srcOrd="4" destOrd="0" presId="urn:microsoft.com/office/officeart/2005/8/layout/target3"/>
    <dgm:cxn modelId="{A18186BF-9FAB-4EFB-B799-391BF706DEF0}" type="presParOf" srcId="{34FBC118-E7A7-4517-AA4E-63AFE2040989}" destId="{BAF60104-E293-4D23-B3A4-8081E6C4044B}" srcOrd="5" destOrd="0" presId="urn:microsoft.com/office/officeart/2005/8/layout/target3"/>
    <dgm:cxn modelId="{EB40A287-20BB-4B94-90B2-F0B687DFCE1D}" type="presParOf" srcId="{34FBC118-E7A7-4517-AA4E-63AFE2040989}" destId="{6FF34A6D-E510-489A-BE66-1BD6DEA15A6A}" srcOrd="6" destOrd="0" presId="urn:microsoft.com/office/officeart/2005/8/layout/target3"/>
    <dgm:cxn modelId="{DB949BEA-A873-4EEC-A719-DA0DBED4C60A}" type="presParOf" srcId="{34FBC118-E7A7-4517-AA4E-63AFE2040989}" destId="{88078025-345A-4B21-999C-1E5595B803B7}" srcOrd="7" destOrd="0" presId="urn:microsoft.com/office/officeart/2005/8/layout/target3"/>
    <dgm:cxn modelId="{476AE5E1-3217-4B29-A087-2A77DB5B7B25}" type="presParOf" srcId="{34FBC118-E7A7-4517-AA4E-63AFE2040989}" destId="{4C39A59A-7FCE-453D-9F6C-5008C81D38E4}" srcOrd="8" destOrd="0" presId="urn:microsoft.com/office/officeart/2005/8/layout/target3"/>
    <dgm:cxn modelId="{BC68B1D2-01D3-4195-ABF3-6B5520C7BF93}" type="presParOf" srcId="{34FBC118-E7A7-4517-AA4E-63AFE2040989}" destId="{BBCF2CAD-2C1F-45B4-AA9C-053F5A5AD214}" srcOrd="9" destOrd="0" presId="urn:microsoft.com/office/officeart/2005/8/layout/target3"/>
    <dgm:cxn modelId="{81336496-9B97-4C76-8D9D-202F452A9D82}" type="presParOf" srcId="{34FBC118-E7A7-4517-AA4E-63AFE2040989}" destId="{26387AA2-9A25-4712-9FD3-C0FDC59093FC}" srcOrd="10" destOrd="0" presId="urn:microsoft.com/office/officeart/2005/8/layout/target3"/>
    <dgm:cxn modelId="{EDBF69D1-63A5-44A6-A461-96B3D515A0F0}" type="presParOf" srcId="{34FBC118-E7A7-4517-AA4E-63AFE2040989}" destId="{1B4E054C-142E-4B82-89F8-B36498D11B50}"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AD4F87-7742-420E-9713-927C0A70BF3B}" type="doc">
      <dgm:prSet loTypeId="urn:microsoft.com/office/officeart/2005/8/layout/vProcess5" loCatId="process" qsTypeId="urn:microsoft.com/office/officeart/2005/8/quickstyle/simple1" qsCatId="simple" csTypeId="urn:microsoft.com/office/officeart/2005/8/colors/accent6_3" csCatId="accent6" phldr="1"/>
      <dgm:spPr/>
      <dgm:t>
        <a:bodyPr/>
        <a:lstStyle/>
        <a:p>
          <a:endParaRPr lang="en-US"/>
        </a:p>
      </dgm:t>
    </dgm:pt>
    <dgm:pt modelId="{846140DD-E1D1-4F65-9716-A400DCF5F52D}">
      <dgm:prSet phldrT="[Text]" custT="1"/>
      <dgm:spPr/>
      <dgm:t>
        <a:bodyPr/>
        <a:lstStyle/>
        <a:p>
          <a:pPr>
            <a:buAutoNum type="arabicParenR"/>
          </a:pPr>
          <a:r>
            <a:rPr lang="en-US" sz="2000" dirty="0">
              <a:solidFill>
                <a:schemeClr val="accent4"/>
              </a:solidFill>
              <a:effectLst/>
              <a:ea typeface="Times New Roman" panose="02020603050405020304" pitchFamily="18" charset="0"/>
              <a:cs typeface="Arial" panose="020B0604020202020204" pitchFamily="34" charset="0"/>
            </a:rPr>
            <a:t>If LVEF = 40%</a:t>
          </a:r>
          <a:endParaRPr lang="en-US" sz="2000" dirty="0">
            <a:solidFill>
              <a:schemeClr val="accent4"/>
            </a:solidFill>
          </a:endParaRPr>
        </a:p>
      </dgm:t>
    </dgm:pt>
    <dgm:pt modelId="{522ED96B-2C45-4646-8BC1-6F03A593413B}" type="parTrans" cxnId="{C88265E4-0C9B-45B6-8D5E-C5BA6A5A47A0}">
      <dgm:prSet/>
      <dgm:spPr/>
      <dgm:t>
        <a:bodyPr/>
        <a:lstStyle/>
        <a:p>
          <a:endParaRPr lang="en-US"/>
        </a:p>
      </dgm:t>
    </dgm:pt>
    <dgm:pt modelId="{EA1660D3-95DC-469C-911C-1D1608794251}" type="sibTrans" cxnId="{C88265E4-0C9B-45B6-8D5E-C5BA6A5A47A0}">
      <dgm:prSet/>
      <dgm:spPr>
        <a:solidFill>
          <a:schemeClr val="accent6">
            <a:lumMod val="75000"/>
            <a:alpha val="90000"/>
          </a:schemeClr>
        </a:solidFill>
      </dgm:spPr>
      <dgm:t>
        <a:bodyPr/>
        <a:lstStyle/>
        <a:p>
          <a:endParaRPr lang="en-US" dirty="0"/>
        </a:p>
      </dgm:t>
    </dgm:pt>
    <dgm:pt modelId="{8DE8B880-1A38-476E-8A00-B46870AD5559}">
      <dgm:prSet custT="1"/>
      <dgm:spPr/>
      <dgm:t>
        <a:bodyPr/>
        <a:lstStyle/>
        <a:p>
          <a:r>
            <a:rPr lang="en-US" sz="2000" dirty="0">
              <a:solidFill>
                <a:schemeClr val="accent4"/>
              </a:solidFill>
              <a:effectLst/>
              <a:ea typeface="Times New Roman" panose="02020603050405020304" pitchFamily="18" charset="0"/>
              <a:cs typeface="Arial" panose="020B0604020202020204" pitchFamily="34" charset="0"/>
            </a:rPr>
            <a:t>  use CHART #2</a:t>
          </a:r>
          <a:endParaRPr lang="en-US" sz="2000" dirty="0">
            <a:solidFill>
              <a:schemeClr val="accent4"/>
            </a:solidFill>
            <a:effectLst/>
            <a:ea typeface="Times New Roman" panose="02020603050405020304" pitchFamily="18" charset="0"/>
          </a:endParaRPr>
        </a:p>
      </dgm:t>
    </dgm:pt>
    <dgm:pt modelId="{40E4BAD3-E18E-40B8-8493-35820A713CC6}" type="parTrans" cxnId="{E885C963-C49B-4E15-B62C-DDF9119E39FD}">
      <dgm:prSet/>
      <dgm:spPr/>
      <dgm:t>
        <a:bodyPr/>
        <a:lstStyle/>
        <a:p>
          <a:endParaRPr lang="en-US"/>
        </a:p>
      </dgm:t>
    </dgm:pt>
    <dgm:pt modelId="{17779892-3D86-47E6-B6E2-4CA26D95E8F1}" type="sibTrans" cxnId="{E885C963-C49B-4E15-B62C-DDF9119E39FD}">
      <dgm:prSet/>
      <dgm:spPr/>
      <dgm:t>
        <a:bodyPr/>
        <a:lstStyle/>
        <a:p>
          <a:endParaRPr lang="en-US"/>
        </a:p>
      </dgm:t>
    </dgm:pt>
    <dgm:pt modelId="{78AFB510-9C71-497C-955B-43E7DFC7C7E6}">
      <dgm:prSet custT="1"/>
      <dgm:spPr/>
      <dgm:t>
        <a:bodyPr/>
        <a:lstStyle/>
        <a:p>
          <a:r>
            <a:rPr lang="en-US" sz="2000" dirty="0">
              <a:solidFill>
                <a:schemeClr val="accent4"/>
              </a:solidFill>
              <a:effectLst/>
              <a:ea typeface="Times New Roman" panose="02020603050405020304" pitchFamily="18" charset="0"/>
              <a:cs typeface="Arial" panose="020B0604020202020204" pitchFamily="34" charset="0"/>
            </a:rPr>
            <a:t>If E/A ratio = 1.6</a:t>
          </a:r>
        </a:p>
      </dgm:t>
    </dgm:pt>
    <dgm:pt modelId="{59A6E202-5729-4F86-AA82-72237610F759}" type="parTrans" cxnId="{115F7EEC-CE7E-4E89-8573-393DDEA89739}">
      <dgm:prSet/>
      <dgm:spPr/>
      <dgm:t>
        <a:bodyPr/>
        <a:lstStyle/>
        <a:p>
          <a:endParaRPr lang="en-US"/>
        </a:p>
      </dgm:t>
    </dgm:pt>
    <dgm:pt modelId="{B7B41A3D-E18E-4A55-AA2B-A858694CBD36}" type="sibTrans" cxnId="{115F7EEC-CE7E-4E89-8573-393DDEA89739}">
      <dgm:prSet/>
      <dgm:spPr>
        <a:solidFill>
          <a:schemeClr val="accent6">
            <a:alpha val="90000"/>
          </a:schemeClr>
        </a:solidFill>
      </dgm:spPr>
      <dgm:t>
        <a:bodyPr/>
        <a:lstStyle/>
        <a:p>
          <a:endParaRPr lang="en-US" dirty="0"/>
        </a:p>
      </dgm:t>
    </dgm:pt>
    <dgm:pt modelId="{0BE9FA5D-9E06-4F2E-A2C5-01671D253BF2}">
      <dgm:prSet custT="1"/>
      <dgm:spPr/>
      <dgm:t>
        <a:bodyPr/>
        <a:lstStyle/>
        <a:p>
          <a:r>
            <a:rPr lang="en-US" sz="2000" dirty="0">
              <a:solidFill>
                <a:schemeClr val="accent4"/>
              </a:solidFill>
              <a:effectLst/>
              <a:ea typeface="Times New Roman" panose="02020603050405020304" pitchFamily="18" charset="0"/>
              <a:cs typeface="Arial" panose="020B0604020202020204" pitchFamily="34" charset="0"/>
            </a:rPr>
            <a:t>  use (#2) + three additional parameters</a:t>
          </a:r>
          <a:endParaRPr lang="en-US" sz="2000" dirty="0">
            <a:solidFill>
              <a:schemeClr val="accent4"/>
            </a:solidFill>
            <a:effectLst/>
            <a:ea typeface="Times New Roman" panose="02020603050405020304" pitchFamily="18" charset="0"/>
          </a:endParaRPr>
        </a:p>
      </dgm:t>
    </dgm:pt>
    <dgm:pt modelId="{1B10AF2D-FC96-463A-9170-B7FF0C5ED159}" type="parTrans" cxnId="{52FD929B-C43F-4F84-9EAB-7AFA0A72C23A}">
      <dgm:prSet/>
      <dgm:spPr/>
      <dgm:t>
        <a:bodyPr/>
        <a:lstStyle/>
        <a:p>
          <a:endParaRPr lang="en-US"/>
        </a:p>
      </dgm:t>
    </dgm:pt>
    <dgm:pt modelId="{42FFD2B0-3393-4991-A75E-A4D26A3747D6}" type="sibTrans" cxnId="{52FD929B-C43F-4F84-9EAB-7AFA0A72C23A}">
      <dgm:prSet/>
      <dgm:spPr/>
      <dgm:t>
        <a:bodyPr/>
        <a:lstStyle/>
        <a:p>
          <a:endParaRPr lang="en-US"/>
        </a:p>
      </dgm:t>
    </dgm:pt>
    <dgm:pt modelId="{FF7C6D69-B4BD-4F27-8F70-637A61DF0658}">
      <dgm:prSet custT="1"/>
      <dgm:spPr>
        <a:solidFill>
          <a:schemeClr val="accent3">
            <a:lumMod val="50000"/>
          </a:schemeClr>
        </a:solidFill>
      </dgm:spPr>
      <dgm:t>
        <a:bodyPr/>
        <a:lstStyle/>
        <a:p>
          <a:r>
            <a:rPr lang="en-US" sz="2000" dirty="0">
              <a:solidFill>
                <a:schemeClr val="accent4"/>
              </a:solidFill>
              <a:effectLst/>
              <a:ea typeface="MS Mincho" panose="02020609040205080304" pitchFamily="49" charset="-128"/>
            </a:rPr>
            <a:t>Finally, if the three additional parameters are</a:t>
          </a:r>
        </a:p>
      </dgm:t>
    </dgm:pt>
    <dgm:pt modelId="{0415581D-538E-4CE3-92C9-1F4A9D8DB142}" type="parTrans" cxnId="{4CEB589A-3BB6-455A-9B33-753A07042FB0}">
      <dgm:prSet/>
      <dgm:spPr/>
      <dgm:t>
        <a:bodyPr/>
        <a:lstStyle/>
        <a:p>
          <a:endParaRPr lang="en-US"/>
        </a:p>
      </dgm:t>
    </dgm:pt>
    <dgm:pt modelId="{299F6DE3-B45C-471A-A2B8-E3B2705E3978}" type="sibTrans" cxnId="{4CEB589A-3BB6-455A-9B33-753A07042FB0}">
      <dgm:prSet/>
      <dgm:spPr/>
      <dgm:t>
        <a:bodyPr/>
        <a:lstStyle/>
        <a:p>
          <a:endParaRPr lang="en-US"/>
        </a:p>
      </dgm:t>
    </dgm:pt>
    <dgm:pt modelId="{A7E7BC4C-263B-47BC-ABAE-2A85EA5B5E6E}">
      <dgm:prSet custT="1"/>
      <dgm:spPr>
        <a:solidFill>
          <a:schemeClr val="accent3">
            <a:lumMod val="50000"/>
          </a:schemeClr>
        </a:solidFill>
      </dgm:spPr>
      <dgm:t>
        <a:bodyPr/>
        <a:lstStyle/>
        <a:p>
          <a:r>
            <a:rPr lang="en-US" sz="2000" dirty="0">
              <a:solidFill>
                <a:schemeClr val="accent4"/>
              </a:solidFill>
              <a:effectLst/>
              <a:ea typeface="MS Mincho" panose="02020609040205080304" pitchFamily="49" charset="-128"/>
            </a:rPr>
            <a:t>  E/e’ </a:t>
          </a:r>
          <a:r>
            <a:rPr lang="en-US" sz="1600" dirty="0">
              <a:solidFill>
                <a:schemeClr val="accent4"/>
              </a:solidFill>
              <a:effectLst/>
              <a:ea typeface="MS Mincho" panose="02020609040205080304" pitchFamily="49" charset="-128"/>
            </a:rPr>
            <a:t>(avg lat &amp; sep wall) </a:t>
          </a:r>
          <a:r>
            <a:rPr lang="en-US" sz="2000" dirty="0">
              <a:solidFill>
                <a:schemeClr val="accent4"/>
              </a:solidFill>
              <a:effectLst/>
              <a:ea typeface="MS Mincho" panose="02020609040205080304" pitchFamily="49" charset="-128"/>
            </a:rPr>
            <a:t>= 16 </a:t>
          </a:r>
          <a:r>
            <a:rPr lang="en-US" sz="1600" i="1" dirty="0">
              <a:solidFill>
                <a:schemeClr val="accent4"/>
              </a:solidFill>
              <a:effectLst/>
              <a:ea typeface="MS Mincho" panose="02020609040205080304" pitchFamily="49" charset="-128"/>
            </a:rPr>
            <a:t>(&gt; 14, abnormal)</a:t>
          </a:r>
          <a:endParaRPr lang="en-US" sz="1600" i="1" dirty="0">
            <a:solidFill>
              <a:schemeClr val="accent4"/>
            </a:solidFill>
            <a:ea typeface="MS Mincho" panose="02020609040205080304" pitchFamily="49" charset="-128"/>
            <a:cs typeface="Arial" panose="020B0604020202020204" pitchFamily="34" charset="0"/>
          </a:endParaRPr>
        </a:p>
      </dgm:t>
    </dgm:pt>
    <dgm:pt modelId="{73A8A446-2598-480D-969F-AF5FC83A4BDC}" type="parTrans" cxnId="{85604092-045B-41CC-98CF-653E6B48EB02}">
      <dgm:prSet/>
      <dgm:spPr/>
      <dgm:t>
        <a:bodyPr/>
        <a:lstStyle/>
        <a:p>
          <a:endParaRPr lang="en-US"/>
        </a:p>
      </dgm:t>
    </dgm:pt>
    <dgm:pt modelId="{99A1A4F1-9078-4949-9D06-D20F71940F9B}" type="sibTrans" cxnId="{85604092-045B-41CC-98CF-653E6B48EB02}">
      <dgm:prSet/>
      <dgm:spPr/>
      <dgm:t>
        <a:bodyPr/>
        <a:lstStyle/>
        <a:p>
          <a:endParaRPr lang="en-US"/>
        </a:p>
      </dgm:t>
    </dgm:pt>
    <dgm:pt modelId="{4A89E101-C8A3-445E-9F74-DD3E57FF305D}">
      <dgm:prSet custT="1"/>
      <dgm:spPr>
        <a:solidFill>
          <a:schemeClr val="accent3">
            <a:lumMod val="50000"/>
          </a:schemeClr>
        </a:solidFill>
      </dgm:spPr>
      <dgm:t>
        <a:bodyPr/>
        <a:lstStyle/>
        <a:p>
          <a:r>
            <a:rPr lang="en-US" sz="2000" dirty="0">
              <a:solidFill>
                <a:schemeClr val="accent4"/>
              </a:solidFill>
              <a:effectLst/>
              <a:ea typeface="MS Mincho" panose="02020609040205080304" pitchFamily="49" charset="-128"/>
            </a:rPr>
            <a:t>  peak TRV = 3 m/s </a:t>
          </a:r>
          <a:r>
            <a:rPr lang="en-US" sz="1600" i="1" dirty="0">
              <a:solidFill>
                <a:schemeClr val="accent4"/>
              </a:solidFill>
              <a:effectLst/>
              <a:ea typeface="MS Mincho" panose="02020609040205080304" pitchFamily="49" charset="-128"/>
            </a:rPr>
            <a:t>(&gt; 2.8 m/s, abnormal)</a:t>
          </a:r>
        </a:p>
      </dgm:t>
    </dgm:pt>
    <dgm:pt modelId="{D27903DA-5B64-4371-9FDB-9DFF4DC4137E}" type="parTrans" cxnId="{A6330E87-A095-4C26-9CBF-3539AC3516F3}">
      <dgm:prSet/>
      <dgm:spPr/>
      <dgm:t>
        <a:bodyPr/>
        <a:lstStyle/>
        <a:p>
          <a:endParaRPr lang="en-US"/>
        </a:p>
      </dgm:t>
    </dgm:pt>
    <dgm:pt modelId="{3AFF713D-3C92-413C-9DA3-03DC492286FB}" type="sibTrans" cxnId="{A6330E87-A095-4C26-9CBF-3539AC3516F3}">
      <dgm:prSet/>
      <dgm:spPr/>
      <dgm:t>
        <a:bodyPr/>
        <a:lstStyle/>
        <a:p>
          <a:endParaRPr lang="en-US"/>
        </a:p>
      </dgm:t>
    </dgm:pt>
    <dgm:pt modelId="{19010436-EC5C-4D5B-8A74-7A95B8768DC3}">
      <dgm:prSet custT="1"/>
      <dgm:spPr>
        <a:solidFill>
          <a:schemeClr val="accent3">
            <a:lumMod val="50000"/>
          </a:schemeClr>
        </a:solidFill>
      </dgm:spPr>
      <dgm:t>
        <a:bodyPr/>
        <a:lstStyle/>
        <a:p>
          <a:r>
            <a:rPr lang="en-US" sz="2000" dirty="0">
              <a:solidFill>
                <a:schemeClr val="accent4"/>
              </a:solidFill>
              <a:effectLst/>
              <a:ea typeface="MS Mincho" panose="02020609040205080304" pitchFamily="49" charset="-128"/>
            </a:rPr>
            <a:t>  LAVi = 40 mL/m</a:t>
          </a:r>
          <a:r>
            <a:rPr lang="en-US" sz="2000" baseline="30000" dirty="0">
              <a:solidFill>
                <a:schemeClr val="accent4"/>
              </a:solidFill>
              <a:effectLst/>
              <a:ea typeface="MS Mincho" panose="02020609040205080304" pitchFamily="49" charset="-128"/>
            </a:rPr>
            <a:t>2 </a:t>
          </a:r>
          <a:r>
            <a:rPr lang="en-US" sz="1600" i="1" dirty="0">
              <a:solidFill>
                <a:schemeClr val="accent4"/>
              </a:solidFill>
              <a:effectLst/>
              <a:ea typeface="MS Mincho" panose="02020609040205080304" pitchFamily="49" charset="-128"/>
            </a:rPr>
            <a:t>(&gt; 34 mL/m</a:t>
          </a:r>
          <a:r>
            <a:rPr lang="en-US" sz="1600" i="1" baseline="30000" dirty="0">
              <a:solidFill>
                <a:schemeClr val="accent4"/>
              </a:solidFill>
              <a:effectLst/>
              <a:ea typeface="MS Mincho" panose="02020609040205080304" pitchFamily="49" charset="-128"/>
            </a:rPr>
            <a:t>2</a:t>
          </a:r>
          <a:r>
            <a:rPr lang="en-US" sz="1600" i="1" dirty="0">
              <a:solidFill>
                <a:schemeClr val="accent4"/>
              </a:solidFill>
              <a:effectLst/>
              <a:ea typeface="MS Mincho" panose="02020609040205080304" pitchFamily="49" charset="-128"/>
            </a:rPr>
            <a:t>, abnormal)</a:t>
          </a:r>
        </a:p>
      </dgm:t>
    </dgm:pt>
    <dgm:pt modelId="{8D4C7ACF-38ED-4AE7-8B8D-1EBD59B11789}" type="parTrans" cxnId="{FF99A9B6-D4B9-4045-AA88-4E20D2DB9913}">
      <dgm:prSet/>
      <dgm:spPr/>
      <dgm:t>
        <a:bodyPr/>
        <a:lstStyle/>
        <a:p>
          <a:endParaRPr lang="en-US"/>
        </a:p>
      </dgm:t>
    </dgm:pt>
    <dgm:pt modelId="{89B01150-7492-4AC1-A5C2-11D7AA060D47}" type="sibTrans" cxnId="{FF99A9B6-D4B9-4045-AA88-4E20D2DB9913}">
      <dgm:prSet/>
      <dgm:spPr/>
      <dgm:t>
        <a:bodyPr/>
        <a:lstStyle/>
        <a:p>
          <a:endParaRPr lang="en-US"/>
        </a:p>
      </dgm:t>
    </dgm:pt>
    <dgm:pt modelId="{3998104E-8662-4090-8E81-896866EEDF40}">
      <dgm:prSet custT="1"/>
      <dgm:spPr>
        <a:solidFill>
          <a:schemeClr val="accent3">
            <a:lumMod val="50000"/>
          </a:schemeClr>
        </a:solidFill>
      </dgm:spPr>
      <dgm:t>
        <a:bodyPr/>
        <a:lstStyle/>
        <a:p>
          <a:r>
            <a:rPr lang="en-US" sz="2000" dirty="0">
              <a:solidFill>
                <a:schemeClr val="accent4"/>
              </a:solidFill>
              <a:ea typeface="MS Mincho" panose="02020609040205080304" pitchFamily="49" charset="-128"/>
            </a:rPr>
            <a:t>  then,                   what should be reported?</a:t>
          </a:r>
        </a:p>
      </dgm:t>
    </dgm:pt>
    <dgm:pt modelId="{6BBF7BB3-0BA7-4038-B90F-97368A7BB7AB}" type="parTrans" cxnId="{311525B5-2B0C-4E70-9235-A68937C60103}">
      <dgm:prSet/>
      <dgm:spPr/>
      <dgm:t>
        <a:bodyPr/>
        <a:lstStyle/>
        <a:p>
          <a:endParaRPr lang="en-US"/>
        </a:p>
      </dgm:t>
    </dgm:pt>
    <dgm:pt modelId="{65ADB93E-33EB-47A9-89C3-2EB108486FEB}" type="sibTrans" cxnId="{311525B5-2B0C-4E70-9235-A68937C60103}">
      <dgm:prSet/>
      <dgm:spPr/>
      <dgm:t>
        <a:bodyPr/>
        <a:lstStyle/>
        <a:p>
          <a:endParaRPr lang="en-US"/>
        </a:p>
      </dgm:t>
    </dgm:pt>
    <dgm:pt modelId="{A984EFAA-BC35-40DC-82E6-2E33DBC0C681}" type="pres">
      <dgm:prSet presAssocID="{5EAD4F87-7742-420E-9713-927C0A70BF3B}" presName="outerComposite" presStyleCnt="0">
        <dgm:presLayoutVars>
          <dgm:chMax val="5"/>
          <dgm:dir/>
          <dgm:resizeHandles val="exact"/>
        </dgm:presLayoutVars>
      </dgm:prSet>
      <dgm:spPr/>
    </dgm:pt>
    <dgm:pt modelId="{EDE0D308-9CAB-4BB4-9BFA-CC511B4C287E}" type="pres">
      <dgm:prSet presAssocID="{5EAD4F87-7742-420E-9713-927C0A70BF3B}" presName="dummyMaxCanvas" presStyleCnt="0">
        <dgm:presLayoutVars/>
      </dgm:prSet>
      <dgm:spPr/>
    </dgm:pt>
    <dgm:pt modelId="{E594FFDD-5041-4E1B-8CA7-C242A0D36A12}" type="pres">
      <dgm:prSet presAssocID="{5EAD4F87-7742-420E-9713-927C0A70BF3B}" presName="ThreeNodes_1" presStyleLbl="node1" presStyleIdx="0" presStyleCnt="3" custScaleX="51551" custScaleY="70049" custLinFactNeighborX="3618" custLinFactNeighborY="12484">
        <dgm:presLayoutVars>
          <dgm:bulletEnabled val="1"/>
        </dgm:presLayoutVars>
      </dgm:prSet>
      <dgm:spPr/>
    </dgm:pt>
    <dgm:pt modelId="{BDABC1DF-061E-49F4-87FA-15653764B6B9}" type="pres">
      <dgm:prSet presAssocID="{5EAD4F87-7742-420E-9713-927C0A70BF3B}" presName="ThreeNodes_2" presStyleLbl="node1" presStyleIdx="1" presStyleCnt="3" custScaleX="82517" custScaleY="80466" custLinFactNeighborX="-5223" custLinFactNeighborY="-15199">
        <dgm:presLayoutVars>
          <dgm:bulletEnabled val="1"/>
        </dgm:presLayoutVars>
      </dgm:prSet>
      <dgm:spPr/>
    </dgm:pt>
    <dgm:pt modelId="{D6E6E1A3-1EC0-4FEE-8F57-E17432E7744C}" type="pres">
      <dgm:prSet presAssocID="{5EAD4F87-7742-420E-9713-927C0A70BF3B}" presName="ThreeNodes_3" presStyleLbl="node1" presStyleIdx="2" presStyleCnt="3" custScaleY="117485" custLinFactNeighborX="-14046" custLinFactNeighborY="-15594">
        <dgm:presLayoutVars>
          <dgm:bulletEnabled val="1"/>
        </dgm:presLayoutVars>
      </dgm:prSet>
      <dgm:spPr/>
    </dgm:pt>
    <dgm:pt modelId="{5AF20C22-E237-4ED7-A9B6-67ACF1377AFC}" type="pres">
      <dgm:prSet presAssocID="{5EAD4F87-7742-420E-9713-927C0A70BF3B}" presName="ThreeConn_1-2" presStyleLbl="fgAccFollowNode1" presStyleIdx="0" presStyleCnt="2" custScaleX="65652" custScaleY="100000" custLinFactX="-28391" custLinFactNeighborX="-100000" custLinFactNeighborY="-28341">
        <dgm:presLayoutVars>
          <dgm:bulletEnabled val="1"/>
        </dgm:presLayoutVars>
      </dgm:prSet>
      <dgm:spPr/>
    </dgm:pt>
    <dgm:pt modelId="{CB199C43-1F6E-4901-BFB9-91F0EB39F672}" type="pres">
      <dgm:prSet presAssocID="{5EAD4F87-7742-420E-9713-927C0A70BF3B}" presName="ThreeConn_2-3" presStyleLbl="fgAccFollowNode1" presStyleIdx="1" presStyleCnt="2" custScaleX="92878" custScaleY="122031" custLinFactX="-4553" custLinFactNeighborX="-100000" custLinFactNeighborY="-56232">
        <dgm:presLayoutVars>
          <dgm:bulletEnabled val="1"/>
        </dgm:presLayoutVars>
      </dgm:prSet>
      <dgm:spPr/>
    </dgm:pt>
    <dgm:pt modelId="{B05659F0-9CDD-4FA0-8CE0-3DE669F988B1}" type="pres">
      <dgm:prSet presAssocID="{5EAD4F87-7742-420E-9713-927C0A70BF3B}" presName="ThreeNodes_1_text" presStyleLbl="node1" presStyleIdx="2" presStyleCnt="3">
        <dgm:presLayoutVars>
          <dgm:bulletEnabled val="1"/>
        </dgm:presLayoutVars>
      </dgm:prSet>
      <dgm:spPr/>
    </dgm:pt>
    <dgm:pt modelId="{1F6FEEAB-73AC-4524-BF9E-7E0625C16DAB}" type="pres">
      <dgm:prSet presAssocID="{5EAD4F87-7742-420E-9713-927C0A70BF3B}" presName="ThreeNodes_2_text" presStyleLbl="node1" presStyleIdx="2" presStyleCnt="3">
        <dgm:presLayoutVars>
          <dgm:bulletEnabled val="1"/>
        </dgm:presLayoutVars>
      </dgm:prSet>
      <dgm:spPr/>
    </dgm:pt>
    <dgm:pt modelId="{44C78CD2-2F24-46C2-9D5D-C35F57FA9614}" type="pres">
      <dgm:prSet presAssocID="{5EAD4F87-7742-420E-9713-927C0A70BF3B}" presName="ThreeNodes_3_text" presStyleLbl="node1" presStyleIdx="2" presStyleCnt="3">
        <dgm:presLayoutVars>
          <dgm:bulletEnabled val="1"/>
        </dgm:presLayoutVars>
      </dgm:prSet>
      <dgm:spPr/>
    </dgm:pt>
  </dgm:ptLst>
  <dgm:cxnLst>
    <dgm:cxn modelId="{79C51002-C218-43B7-9BCD-B6C871ED9FC7}" type="presOf" srcId="{0BE9FA5D-9E06-4F2E-A2C5-01671D253BF2}" destId="{1F6FEEAB-73AC-4524-BF9E-7E0625C16DAB}" srcOrd="1" destOrd="1" presId="urn:microsoft.com/office/officeart/2005/8/layout/vProcess5"/>
    <dgm:cxn modelId="{DA368F0D-3AA4-4B2C-B979-4E93E68E1BDA}" type="presOf" srcId="{19010436-EC5C-4D5B-8A74-7A95B8768DC3}" destId="{44C78CD2-2F24-46C2-9D5D-C35F57FA9614}" srcOrd="1" destOrd="3" presId="urn:microsoft.com/office/officeart/2005/8/layout/vProcess5"/>
    <dgm:cxn modelId="{7CA13818-8122-41E7-A60A-4147620B2961}" type="presOf" srcId="{B7B41A3D-E18E-4A55-AA2B-A858694CBD36}" destId="{CB199C43-1F6E-4901-BFB9-91F0EB39F672}" srcOrd="0" destOrd="0" presId="urn:microsoft.com/office/officeart/2005/8/layout/vProcess5"/>
    <dgm:cxn modelId="{3C736C2E-9E42-4E56-8406-31F593CA5504}" type="presOf" srcId="{78AFB510-9C71-497C-955B-43E7DFC7C7E6}" destId="{1F6FEEAB-73AC-4524-BF9E-7E0625C16DAB}" srcOrd="1" destOrd="0" presId="urn:microsoft.com/office/officeart/2005/8/layout/vProcess5"/>
    <dgm:cxn modelId="{9500FC5E-0B90-4FF7-9273-C84AE90CF015}" type="presOf" srcId="{846140DD-E1D1-4F65-9716-A400DCF5F52D}" destId="{B05659F0-9CDD-4FA0-8CE0-3DE669F988B1}" srcOrd="1" destOrd="0" presId="urn:microsoft.com/office/officeart/2005/8/layout/vProcess5"/>
    <dgm:cxn modelId="{E885C963-C49B-4E15-B62C-DDF9119E39FD}" srcId="{846140DD-E1D1-4F65-9716-A400DCF5F52D}" destId="{8DE8B880-1A38-476E-8A00-B46870AD5559}" srcOrd="0" destOrd="0" parTransId="{40E4BAD3-E18E-40B8-8493-35820A713CC6}" sibTransId="{17779892-3D86-47E6-B6E2-4CA26D95E8F1}"/>
    <dgm:cxn modelId="{1866E048-2405-4694-B4FC-89D97F70D099}" type="presOf" srcId="{3998104E-8662-4090-8E81-896866EEDF40}" destId="{44C78CD2-2F24-46C2-9D5D-C35F57FA9614}" srcOrd="1" destOrd="4" presId="urn:microsoft.com/office/officeart/2005/8/layout/vProcess5"/>
    <dgm:cxn modelId="{AD4A104E-DB21-4413-ACD0-D4BDD525CFF5}" type="presOf" srcId="{FF7C6D69-B4BD-4F27-8F70-637A61DF0658}" destId="{44C78CD2-2F24-46C2-9D5D-C35F57FA9614}" srcOrd="1" destOrd="0" presId="urn:microsoft.com/office/officeart/2005/8/layout/vProcess5"/>
    <dgm:cxn modelId="{5E8FC34E-1182-428E-9573-E18E9A6AE0E3}" type="presOf" srcId="{5EAD4F87-7742-420E-9713-927C0A70BF3B}" destId="{A984EFAA-BC35-40DC-82E6-2E33DBC0C681}" srcOrd="0" destOrd="0" presId="urn:microsoft.com/office/officeart/2005/8/layout/vProcess5"/>
    <dgm:cxn modelId="{0AE7D150-361D-4D49-B2FA-8FC99B8E6511}" type="presOf" srcId="{8DE8B880-1A38-476E-8A00-B46870AD5559}" destId="{B05659F0-9CDD-4FA0-8CE0-3DE669F988B1}" srcOrd="1" destOrd="1" presId="urn:microsoft.com/office/officeart/2005/8/layout/vProcess5"/>
    <dgm:cxn modelId="{090D0371-386A-439F-A020-273E62F2B987}" type="presOf" srcId="{8DE8B880-1A38-476E-8A00-B46870AD5559}" destId="{E594FFDD-5041-4E1B-8CA7-C242A0D36A12}" srcOrd="0" destOrd="1" presId="urn:microsoft.com/office/officeart/2005/8/layout/vProcess5"/>
    <dgm:cxn modelId="{1646E352-7648-4401-B5DE-71E87EC9EC2A}" type="presOf" srcId="{A7E7BC4C-263B-47BC-ABAE-2A85EA5B5E6E}" destId="{D6E6E1A3-1EC0-4FEE-8F57-E17432E7744C}" srcOrd="0" destOrd="1" presId="urn:microsoft.com/office/officeart/2005/8/layout/vProcess5"/>
    <dgm:cxn modelId="{FD20197F-C750-4127-9918-B2546E126874}" type="presOf" srcId="{846140DD-E1D1-4F65-9716-A400DCF5F52D}" destId="{E594FFDD-5041-4E1B-8CA7-C242A0D36A12}" srcOrd="0" destOrd="0" presId="urn:microsoft.com/office/officeart/2005/8/layout/vProcess5"/>
    <dgm:cxn modelId="{A6330E87-A095-4C26-9CBF-3539AC3516F3}" srcId="{FF7C6D69-B4BD-4F27-8F70-637A61DF0658}" destId="{4A89E101-C8A3-445E-9F74-DD3E57FF305D}" srcOrd="1" destOrd="0" parTransId="{D27903DA-5B64-4371-9FDB-9DFF4DC4137E}" sibTransId="{3AFF713D-3C92-413C-9DA3-03DC492286FB}"/>
    <dgm:cxn modelId="{85604092-045B-41CC-98CF-653E6B48EB02}" srcId="{FF7C6D69-B4BD-4F27-8F70-637A61DF0658}" destId="{A7E7BC4C-263B-47BC-ABAE-2A85EA5B5E6E}" srcOrd="0" destOrd="0" parTransId="{73A8A446-2598-480D-969F-AF5FC83A4BDC}" sibTransId="{99A1A4F1-9078-4949-9D06-D20F71940F9B}"/>
    <dgm:cxn modelId="{11AF5797-DB3F-4BCD-A495-D9E640125D15}" type="presOf" srcId="{EA1660D3-95DC-469C-911C-1D1608794251}" destId="{5AF20C22-E237-4ED7-A9B6-67ACF1377AFC}" srcOrd="0" destOrd="0" presId="urn:microsoft.com/office/officeart/2005/8/layout/vProcess5"/>
    <dgm:cxn modelId="{4CEB589A-3BB6-455A-9B33-753A07042FB0}" srcId="{5EAD4F87-7742-420E-9713-927C0A70BF3B}" destId="{FF7C6D69-B4BD-4F27-8F70-637A61DF0658}" srcOrd="2" destOrd="0" parTransId="{0415581D-538E-4CE3-92C9-1F4A9D8DB142}" sibTransId="{299F6DE3-B45C-471A-A2B8-E3B2705E3978}"/>
    <dgm:cxn modelId="{52FD929B-C43F-4F84-9EAB-7AFA0A72C23A}" srcId="{78AFB510-9C71-497C-955B-43E7DFC7C7E6}" destId="{0BE9FA5D-9E06-4F2E-A2C5-01671D253BF2}" srcOrd="0" destOrd="0" parTransId="{1B10AF2D-FC96-463A-9170-B7FF0C5ED159}" sibTransId="{42FFD2B0-3393-4991-A75E-A4D26A3747D6}"/>
    <dgm:cxn modelId="{968CE39B-AE8D-49D5-B1E9-78DB9365559A}" type="presOf" srcId="{4A89E101-C8A3-445E-9F74-DD3E57FF305D}" destId="{44C78CD2-2F24-46C2-9D5D-C35F57FA9614}" srcOrd="1" destOrd="2" presId="urn:microsoft.com/office/officeart/2005/8/layout/vProcess5"/>
    <dgm:cxn modelId="{6BD947AF-FEB9-4815-9AA6-BEB9AF83B6B7}" type="presOf" srcId="{3998104E-8662-4090-8E81-896866EEDF40}" destId="{D6E6E1A3-1EC0-4FEE-8F57-E17432E7744C}" srcOrd="0" destOrd="4" presId="urn:microsoft.com/office/officeart/2005/8/layout/vProcess5"/>
    <dgm:cxn modelId="{311525B5-2B0C-4E70-9235-A68937C60103}" srcId="{FF7C6D69-B4BD-4F27-8F70-637A61DF0658}" destId="{3998104E-8662-4090-8E81-896866EEDF40}" srcOrd="3" destOrd="0" parTransId="{6BBF7BB3-0BA7-4038-B90F-97368A7BB7AB}" sibTransId="{65ADB93E-33EB-47A9-89C3-2EB108486FEB}"/>
    <dgm:cxn modelId="{FF99A9B6-D4B9-4045-AA88-4E20D2DB9913}" srcId="{FF7C6D69-B4BD-4F27-8F70-637A61DF0658}" destId="{19010436-EC5C-4D5B-8A74-7A95B8768DC3}" srcOrd="2" destOrd="0" parTransId="{8D4C7ACF-38ED-4AE7-8B8D-1EBD59B11789}" sibTransId="{89B01150-7492-4AC1-A5C2-11D7AA060D47}"/>
    <dgm:cxn modelId="{C165F8BE-A55C-455C-B2EA-D514AECE6181}" type="presOf" srcId="{19010436-EC5C-4D5B-8A74-7A95B8768DC3}" destId="{D6E6E1A3-1EC0-4FEE-8F57-E17432E7744C}" srcOrd="0" destOrd="3" presId="urn:microsoft.com/office/officeart/2005/8/layout/vProcess5"/>
    <dgm:cxn modelId="{88065ED8-F164-44A5-9B7A-656BCAE74737}" type="presOf" srcId="{78AFB510-9C71-497C-955B-43E7DFC7C7E6}" destId="{BDABC1DF-061E-49F4-87FA-15653764B6B9}" srcOrd="0" destOrd="0" presId="urn:microsoft.com/office/officeart/2005/8/layout/vProcess5"/>
    <dgm:cxn modelId="{1DE6C4D9-0D2F-434C-81F7-18F119798428}" type="presOf" srcId="{4A89E101-C8A3-445E-9F74-DD3E57FF305D}" destId="{D6E6E1A3-1EC0-4FEE-8F57-E17432E7744C}" srcOrd="0" destOrd="2" presId="urn:microsoft.com/office/officeart/2005/8/layout/vProcess5"/>
    <dgm:cxn modelId="{509FB6DC-A313-4D90-AC9A-7B5CE8892DB6}" type="presOf" srcId="{0BE9FA5D-9E06-4F2E-A2C5-01671D253BF2}" destId="{BDABC1DF-061E-49F4-87FA-15653764B6B9}" srcOrd="0" destOrd="1" presId="urn:microsoft.com/office/officeart/2005/8/layout/vProcess5"/>
    <dgm:cxn modelId="{C37450E2-7AAE-4910-B46A-BB1D7A7371CE}" type="presOf" srcId="{FF7C6D69-B4BD-4F27-8F70-637A61DF0658}" destId="{D6E6E1A3-1EC0-4FEE-8F57-E17432E7744C}" srcOrd="0" destOrd="0" presId="urn:microsoft.com/office/officeart/2005/8/layout/vProcess5"/>
    <dgm:cxn modelId="{C88265E4-0C9B-45B6-8D5E-C5BA6A5A47A0}" srcId="{5EAD4F87-7742-420E-9713-927C0A70BF3B}" destId="{846140DD-E1D1-4F65-9716-A400DCF5F52D}" srcOrd="0" destOrd="0" parTransId="{522ED96B-2C45-4646-8BC1-6F03A593413B}" sibTransId="{EA1660D3-95DC-469C-911C-1D1608794251}"/>
    <dgm:cxn modelId="{120710EA-7911-4950-ACB3-0F87FEE45E45}" type="presOf" srcId="{A7E7BC4C-263B-47BC-ABAE-2A85EA5B5E6E}" destId="{44C78CD2-2F24-46C2-9D5D-C35F57FA9614}" srcOrd="1" destOrd="1" presId="urn:microsoft.com/office/officeart/2005/8/layout/vProcess5"/>
    <dgm:cxn modelId="{115F7EEC-CE7E-4E89-8573-393DDEA89739}" srcId="{5EAD4F87-7742-420E-9713-927C0A70BF3B}" destId="{78AFB510-9C71-497C-955B-43E7DFC7C7E6}" srcOrd="1" destOrd="0" parTransId="{59A6E202-5729-4F86-AA82-72237610F759}" sibTransId="{B7B41A3D-E18E-4A55-AA2B-A858694CBD36}"/>
    <dgm:cxn modelId="{C4E1A11E-90B4-4BBB-8C5C-F9CD477512C7}" type="presParOf" srcId="{A984EFAA-BC35-40DC-82E6-2E33DBC0C681}" destId="{EDE0D308-9CAB-4BB4-9BFA-CC511B4C287E}" srcOrd="0" destOrd="0" presId="urn:microsoft.com/office/officeart/2005/8/layout/vProcess5"/>
    <dgm:cxn modelId="{8F0E7CDB-EF56-4C01-ABCA-F19B3F0FA24D}" type="presParOf" srcId="{A984EFAA-BC35-40DC-82E6-2E33DBC0C681}" destId="{E594FFDD-5041-4E1B-8CA7-C242A0D36A12}" srcOrd="1" destOrd="0" presId="urn:microsoft.com/office/officeart/2005/8/layout/vProcess5"/>
    <dgm:cxn modelId="{5138B215-5C52-4F7A-B983-EC32D25A434A}" type="presParOf" srcId="{A984EFAA-BC35-40DC-82E6-2E33DBC0C681}" destId="{BDABC1DF-061E-49F4-87FA-15653764B6B9}" srcOrd="2" destOrd="0" presId="urn:microsoft.com/office/officeart/2005/8/layout/vProcess5"/>
    <dgm:cxn modelId="{79F72B0A-C95B-45E4-909B-EEEC0676FF2F}" type="presParOf" srcId="{A984EFAA-BC35-40DC-82E6-2E33DBC0C681}" destId="{D6E6E1A3-1EC0-4FEE-8F57-E17432E7744C}" srcOrd="3" destOrd="0" presId="urn:microsoft.com/office/officeart/2005/8/layout/vProcess5"/>
    <dgm:cxn modelId="{103A1553-70CB-41A2-8AC6-64B6062F3CA1}" type="presParOf" srcId="{A984EFAA-BC35-40DC-82E6-2E33DBC0C681}" destId="{5AF20C22-E237-4ED7-A9B6-67ACF1377AFC}" srcOrd="4" destOrd="0" presId="urn:microsoft.com/office/officeart/2005/8/layout/vProcess5"/>
    <dgm:cxn modelId="{EAEE8BCE-D048-4AB7-9618-F9FF06521F55}" type="presParOf" srcId="{A984EFAA-BC35-40DC-82E6-2E33DBC0C681}" destId="{CB199C43-1F6E-4901-BFB9-91F0EB39F672}" srcOrd="5" destOrd="0" presId="urn:microsoft.com/office/officeart/2005/8/layout/vProcess5"/>
    <dgm:cxn modelId="{935B8E57-A3D6-4D23-8634-6547634B7B22}" type="presParOf" srcId="{A984EFAA-BC35-40DC-82E6-2E33DBC0C681}" destId="{B05659F0-9CDD-4FA0-8CE0-3DE669F988B1}" srcOrd="6" destOrd="0" presId="urn:microsoft.com/office/officeart/2005/8/layout/vProcess5"/>
    <dgm:cxn modelId="{C13C6936-84AC-4A53-BB01-F4CD3C96E944}" type="presParOf" srcId="{A984EFAA-BC35-40DC-82E6-2E33DBC0C681}" destId="{1F6FEEAB-73AC-4524-BF9E-7E0625C16DAB}" srcOrd="7" destOrd="0" presId="urn:microsoft.com/office/officeart/2005/8/layout/vProcess5"/>
    <dgm:cxn modelId="{5C0F6552-7047-45FF-AA5A-9860ADDDB1D2}" type="presParOf" srcId="{A984EFAA-BC35-40DC-82E6-2E33DBC0C681}" destId="{44C78CD2-2F24-46C2-9D5D-C35F57FA961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3A6EF-1713-44CA-818F-BF7552DD62F2}">
      <dsp:nvSpPr>
        <dsp:cNvPr id="0" name=""/>
        <dsp:cNvSpPr/>
      </dsp:nvSpPr>
      <dsp:spPr>
        <a:xfrm>
          <a:off x="0" y="270933"/>
          <a:ext cx="4876800" cy="4876800"/>
        </a:xfrm>
        <a:prstGeom prst="pie">
          <a:avLst>
            <a:gd name="adj1" fmla="val 5400000"/>
            <a:gd name="adj2" fmla="val 1620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31EB30-3591-4116-A833-0700DD5C237D}">
      <dsp:nvSpPr>
        <dsp:cNvPr id="0" name=""/>
        <dsp:cNvSpPr/>
      </dsp:nvSpPr>
      <dsp:spPr>
        <a:xfrm>
          <a:off x="2438400" y="270933"/>
          <a:ext cx="5689599" cy="4876800"/>
        </a:xfrm>
        <a:prstGeom prst="rect">
          <a:avLst/>
        </a:prstGeom>
        <a:solidFill>
          <a:schemeClr val="accent6">
            <a:lumMod val="75000"/>
            <a:alpha val="90000"/>
          </a:schemeClr>
        </a:solidFill>
        <a:ln w="15875" cap="flat" cmpd="sng" algn="ctr">
          <a:solidFill>
            <a:schemeClr val="accent4"/>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Font typeface="Courier New" panose="02070309020205020404" pitchFamily="49" charset="0"/>
            <a:buNone/>
          </a:pPr>
          <a:r>
            <a:rPr lang="en-US" sz="2800" kern="1200" dirty="0">
              <a:solidFill>
                <a:schemeClr val="accent5">
                  <a:lumMod val="40000"/>
                  <a:lumOff val="60000"/>
                </a:schemeClr>
              </a:solidFill>
              <a:ea typeface="MS Mincho" panose="02020609040205080304" pitchFamily="49" charset="-128"/>
            </a:rPr>
            <a:t>Who is exempt?</a:t>
          </a:r>
          <a:endParaRPr lang="en-US" sz="2800" kern="1200" dirty="0">
            <a:solidFill>
              <a:schemeClr val="accent5">
                <a:lumMod val="40000"/>
                <a:lumOff val="60000"/>
              </a:schemeClr>
            </a:solidFill>
          </a:endParaRPr>
        </a:p>
      </dsp:txBody>
      <dsp:txXfrm>
        <a:off x="2438400" y="270933"/>
        <a:ext cx="5689599" cy="1463043"/>
      </dsp:txXfrm>
    </dsp:sp>
    <dsp:sp modelId="{5483E971-7F48-4975-9CA8-4B2312772970}">
      <dsp:nvSpPr>
        <dsp:cNvPr id="0" name=""/>
        <dsp:cNvSpPr/>
      </dsp:nvSpPr>
      <dsp:spPr>
        <a:xfrm>
          <a:off x="853441" y="1733976"/>
          <a:ext cx="3169916" cy="3169916"/>
        </a:xfrm>
        <a:prstGeom prst="pie">
          <a:avLst>
            <a:gd name="adj1" fmla="val 5400000"/>
            <a:gd name="adj2" fmla="val 16200000"/>
          </a:avLst>
        </a:prstGeom>
        <a:solidFill>
          <a:schemeClr val="accent6">
            <a:shade val="80000"/>
            <a:hueOff val="0"/>
            <a:satOff val="-3975"/>
            <a:lumOff val="1401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60104-E293-4D23-B3A4-8081E6C4044B}">
      <dsp:nvSpPr>
        <dsp:cNvPr id="0" name=""/>
        <dsp:cNvSpPr/>
      </dsp:nvSpPr>
      <dsp:spPr>
        <a:xfrm>
          <a:off x="2438400" y="1733976"/>
          <a:ext cx="5689599" cy="3169916"/>
        </a:xfrm>
        <a:prstGeom prst="rect">
          <a:avLst/>
        </a:prstGeom>
        <a:solidFill>
          <a:schemeClr val="accent6">
            <a:lumMod val="60000"/>
            <a:lumOff val="40000"/>
            <a:alpha val="90000"/>
          </a:schemeClr>
        </a:solidFill>
        <a:ln w="15875" cap="flat" cmpd="sng" algn="ctr">
          <a:solidFill>
            <a:schemeClr val="accent4"/>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6">
                  <a:lumMod val="75000"/>
                </a:schemeClr>
              </a:solidFill>
              <a:ea typeface="MS Mincho" panose="02020609040205080304" pitchFamily="49" charset="-128"/>
            </a:rPr>
            <a:t>Suboptimal vs optimal Doppler signals…what to measure?</a:t>
          </a:r>
        </a:p>
      </dsp:txBody>
      <dsp:txXfrm>
        <a:off x="2438400" y="1733976"/>
        <a:ext cx="5689599" cy="1463038"/>
      </dsp:txXfrm>
    </dsp:sp>
    <dsp:sp modelId="{88078025-345A-4B21-999C-1E5595B803B7}">
      <dsp:nvSpPr>
        <dsp:cNvPr id="0" name=""/>
        <dsp:cNvSpPr/>
      </dsp:nvSpPr>
      <dsp:spPr>
        <a:xfrm>
          <a:off x="1706880" y="3197014"/>
          <a:ext cx="1463038" cy="1463038"/>
        </a:xfrm>
        <a:prstGeom prst="pie">
          <a:avLst>
            <a:gd name="adj1" fmla="val 5400000"/>
            <a:gd name="adj2" fmla="val 16200000"/>
          </a:avLst>
        </a:prstGeom>
        <a:solidFill>
          <a:schemeClr val="accent6">
            <a:shade val="80000"/>
            <a:hueOff val="0"/>
            <a:satOff val="-7951"/>
            <a:lumOff val="2803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39A59A-7FCE-453D-9F6C-5008C81D38E4}">
      <dsp:nvSpPr>
        <dsp:cNvPr id="0" name=""/>
        <dsp:cNvSpPr/>
      </dsp:nvSpPr>
      <dsp:spPr>
        <a:xfrm>
          <a:off x="2438400" y="3197014"/>
          <a:ext cx="5689599" cy="1463038"/>
        </a:xfrm>
        <a:prstGeom prst="rect">
          <a:avLst/>
        </a:prstGeom>
        <a:solidFill>
          <a:schemeClr val="accent5">
            <a:lumMod val="60000"/>
            <a:lumOff val="40000"/>
            <a:alpha val="90000"/>
          </a:schemeClr>
        </a:solidFill>
        <a:ln w="15875" cap="flat" cmpd="sng" algn="ctr">
          <a:solidFill>
            <a:schemeClr val="accent4"/>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6">
                  <a:lumMod val="75000"/>
                </a:schemeClr>
              </a:solidFill>
              <a:ea typeface="MS Mincho" panose="02020609040205080304" pitchFamily="49" charset="-128"/>
            </a:rPr>
            <a:t>What is a normal filling pattern          in an elderly patient?</a:t>
          </a:r>
        </a:p>
      </dsp:txBody>
      <dsp:txXfrm>
        <a:off x="2438400" y="3197014"/>
        <a:ext cx="5689599" cy="14630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4FFDD-5041-4E1B-8CA7-C242A0D36A12}">
      <dsp:nvSpPr>
        <dsp:cNvPr id="0" name=""/>
        <dsp:cNvSpPr/>
      </dsp:nvSpPr>
      <dsp:spPr>
        <a:xfrm>
          <a:off x="2034333" y="406529"/>
          <a:ext cx="3766612" cy="1233398"/>
        </a:xfrm>
        <a:prstGeom prst="roundRect">
          <a:avLst>
            <a:gd name="adj" fmla="val 10000"/>
          </a:avLst>
        </a:prstGeom>
        <a:solidFill>
          <a:schemeClr val="accent6">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accent4"/>
              </a:solidFill>
              <a:effectLst/>
              <a:ea typeface="Times New Roman" panose="02020603050405020304" pitchFamily="18" charset="0"/>
              <a:cs typeface="Arial" panose="020B0604020202020204" pitchFamily="34" charset="0"/>
            </a:rPr>
            <a:t>If LVEF = 40%</a:t>
          </a:r>
          <a:endParaRPr lang="en-US" sz="2000" kern="1200" dirty="0">
            <a:solidFill>
              <a:schemeClr val="accent4"/>
            </a:solidFill>
          </a:endParaRPr>
        </a:p>
        <a:p>
          <a:pPr marL="228600" lvl="1" indent="-228600" algn="l" defTabSz="889000">
            <a:lnSpc>
              <a:spcPct val="90000"/>
            </a:lnSpc>
            <a:spcBef>
              <a:spcPct val="0"/>
            </a:spcBef>
            <a:spcAft>
              <a:spcPct val="15000"/>
            </a:spcAft>
            <a:buChar char="•"/>
          </a:pPr>
          <a:r>
            <a:rPr lang="en-US" sz="2000" kern="1200" dirty="0">
              <a:solidFill>
                <a:schemeClr val="accent4"/>
              </a:solidFill>
              <a:effectLst/>
              <a:ea typeface="Times New Roman" panose="02020603050405020304" pitchFamily="18" charset="0"/>
              <a:cs typeface="Arial" panose="020B0604020202020204" pitchFamily="34" charset="0"/>
            </a:rPr>
            <a:t>  use CHART #2</a:t>
          </a:r>
          <a:endParaRPr lang="en-US" sz="2000" kern="1200" dirty="0">
            <a:solidFill>
              <a:schemeClr val="accent4"/>
            </a:solidFill>
            <a:effectLst/>
            <a:ea typeface="Times New Roman" panose="02020603050405020304" pitchFamily="18" charset="0"/>
          </a:endParaRPr>
        </a:p>
      </dsp:txBody>
      <dsp:txXfrm>
        <a:off x="2070458" y="442654"/>
        <a:ext cx="2768062" cy="1161148"/>
      </dsp:txXfrm>
    </dsp:sp>
    <dsp:sp modelId="{BDABC1DF-061E-49F4-87FA-15653764B6B9}">
      <dsp:nvSpPr>
        <dsp:cNvPr id="0" name=""/>
        <dsp:cNvSpPr/>
      </dsp:nvSpPr>
      <dsp:spPr>
        <a:xfrm>
          <a:off x="901779" y="1881614"/>
          <a:ext cx="6029166" cy="1416817"/>
        </a:xfrm>
        <a:prstGeom prst="roundRect">
          <a:avLst>
            <a:gd name="adj" fmla="val 10000"/>
          </a:avLst>
        </a:prstGeom>
        <a:solidFill>
          <a:schemeClr val="accent6">
            <a:shade val="80000"/>
            <a:hueOff val="0"/>
            <a:satOff val="-3975"/>
            <a:lumOff val="1401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accent4"/>
              </a:solidFill>
              <a:effectLst/>
              <a:ea typeface="Times New Roman" panose="02020603050405020304" pitchFamily="18" charset="0"/>
              <a:cs typeface="Arial" panose="020B0604020202020204" pitchFamily="34" charset="0"/>
            </a:rPr>
            <a:t>If E/A ratio = 1.6</a:t>
          </a:r>
        </a:p>
        <a:p>
          <a:pPr marL="228600" lvl="1" indent="-228600" algn="l" defTabSz="889000">
            <a:lnSpc>
              <a:spcPct val="90000"/>
            </a:lnSpc>
            <a:spcBef>
              <a:spcPct val="0"/>
            </a:spcBef>
            <a:spcAft>
              <a:spcPct val="15000"/>
            </a:spcAft>
            <a:buChar char="•"/>
          </a:pPr>
          <a:r>
            <a:rPr lang="en-US" sz="2000" kern="1200" dirty="0">
              <a:solidFill>
                <a:schemeClr val="accent4"/>
              </a:solidFill>
              <a:effectLst/>
              <a:ea typeface="Times New Roman" panose="02020603050405020304" pitchFamily="18" charset="0"/>
              <a:cs typeface="Arial" panose="020B0604020202020204" pitchFamily="34" charset="0"/>
            </a:rPr>
            <a:t>  use (#2) + three additional parameters</a:t>
          </a:r>
          <a:endParaRPr lang="en-US" sz="2000" kern="1200" dirty="0">
            <a:solidFill>
              <a:schemeClr val="accent4"/>
            </a:solidFill>
            <a:effectLst/>
            <a:ea typeface="Times New Roman" panose="02020603050405020304" pitchFamily="18" charset="0"/>
          </a:endParaRPr>
        </a:p>
      </dsp:txBody>
      <dsp:txXfrm>
        <a:off x="943276" y="1923111"/>
        <a:ext cx="4469781" cy="1333823"/>
      </dsp:txXfrm>
    </dsp:sp>
    <dsp:sp modelId="{D6E6E1A3-1EC0-4FEE-8F57-E17432E7744C}">
      <dsp:nvSpPr>
        <dsp:cNvPr id="0" name=""/>
        <dsp:cNvSpPr/>
      </dsp:nvSpPr>
      <dsp:spPr>
        <a:xfrm>
          <a:off x="263114" y="3602977"/>
          <a:ext cx="7306574" cy="2068635"/>
        </a:xfrm>
        <a:prstGeom prst="roundRect">
          <a:avLst>
            <a:gd name="adj" fmla="val 10000"/>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accent4"/>
              </a:solidFill>
              <a:effectLst/>
              <a:ea typeface="MS Mincho" panose="02020609040205080304" pitchFamily="49" charset="-128"/>
            </a:rPr>
            <a:t>Finally, if the three additional parameters are</a:t>
          </a:r>
        </a:p>
        <a:p>
          <a:pPr marL="228600" lvl="1" indent="-228600" algn="l" defTabSz="889000">
            <a:lnSpc>
              <a:spcPct val="90000"/>
            </a:lnSpc>
            <a:spcBef>
              <a:spcPct val="0"/>
            </a:spcBef>
            <a:spcAft>
              <a:spcPct val="15000"/>
            </a:spcAft>
            <a:buChar char="•"/>
          </a:pPr>
          <a:r>
            <a:rPr lang="en-US" sz="2000" kern="1200" dirty="0">
              <a:solidFill>
                <a:schemeClr val="accent4"/>
              </a:solidFill>
              <a:effectLst/>
              <a:ea typeface="MS Mincho" panose="02020609040205080304" pitchFamily="49" charset="-128"/>
            </a:rPr>
            <a:t>  E/e’ </a:t>
          </a:r>
          <a:r>
            <a:rPr lang="en-US" sz="1600" kern="1200" dirty="0">
              <a:solidFill>
                <a:schemeClr val="accent4"/>
              </a:solidFill>
              <a:effectLst/>
              <a:ea typeface="MS Mincho" panose="02020609040205080304" pitchFamily="49" charset="-128"/>
            </a:rPr>
            <a:t>(avg lat &amp; sep wall) </a:t>
          </a:r>
          <a:r>
            <a:rPr lang="en-US" sz="2000" kern="1200" dirty="0">
              <a:solidFill>
                <a:schemeClr val="accent4"/>
              </a:solidFill>
              <a:effectLst/>
              <a:ea typeface="MS Mincho" panose="02020609040205080304" pitchFamily="49" charset="-128"/>
            </a:rPr>
            <a:t>= 16 </a:t>
          </a:r>
          <a:r>
            <a:rPr lang="en-US" sz="1600" i="1" kern="1200" dirty="0">
              <a:solidFill>
                <a:schemeClr val="accent4"/>
              </a:solidFill>
              <a:effectLst/>
              <a:ea typeface="MS Mincho" panose="02020609040205080304" pitchFamily="49" charset="-128"/>
            </a:rPr>
            <a:t>(&gt; 14, abnormal)</a:t>
          </a:r>
          <a:endParaRPr lang="en-US" sz="1600" i="1" kern="1200" dirty="0">
            <a:solidFill>
              <a:schemeClr val="accent4"/>
            </a:solidFill>
            <a:ea typeface="MS Mincho" panose="02020609040205080304" pitchFamily="49" charset="-128"/>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a:solidFill>
                <a:schemeClr val="accent4"/>
              </a:solidFill>
              <a:effectLst/>
              <a:ea typeface="MS Mincho" panose="02020609040205080304" pitchFamily="49" charset="-128"/>
            </a:rPr>
            <a:t>  peak TRV = 3 m/s </a:t>
          </a:r>
          <a:r>
            <a:rPr lang="en-US" sz="1600" i="1" kern="1200" dirty="0">
              <a:solidFill>
                <a:schemeClr val="accent4"/>
              </a:solidFill>
              <a:effectLst/>
              <a:ea typeface="MS Mincho" panose="02020609040205080304" pitchFamily="49" charset="-128"/>
            </a:rPr>
            <a:t>(&gt; 2.8 m/s, abnormal)</a:t>
          </a:r>
        </a:p>
        <a:p>
          <a:pPr marL="228600" lvl="1" indent="-228600" algn="l" defTabSz="889000">
            <a:lnSpc>
              <a:spcPct val="90000"/>
            </a:lnSpc>
            <a:spcBef>
              <a:spcPct val="0"/>
            </a:spcBef>
            <a:spcAft>
              <a:spcPct val="15000"/>
            </a:spcAft>
            <a:buChar char="•"/>
          </a:pPr>
          <a:r>
            <a:rPr lang="en-US" sz="2000" kern="1200" dirty="0">
              <a:solidFill>
                <a:schemeClr val="accent4"/>
              </a:solidFill>
              <a:effectLst/>
              <a:ea typeface="MS Mincho" panose="02020609040205080304" pitchFamily="49" charset="-128"/>
            </a:rPr>
            <a:t>  LAVi = 40 mL/m</a:t>
          </a:r>
          <a:r>
            <a:rPr lang="en-US" sz="2000" kern="1200" baseline="30000" dirty="0">
              <a:solidFill>
                <a:schemeClr val="accent4"/>
              </a:solidFill>
              <a:effectLst/>
              <a:ea typeface="MS Mincho" panose="02020609040205080304" pitchFamily="49" charset="-128"/>
            </a:rPr>
            <a:t>2 </a:t>
          </a:r>
          <a:r>
            <a:rPr lang="en-US" sz="1600" i="1" kern="1200" dirty="0">
              <a:solidFill>
                <a:schemeClr val="accent4"/>
              </a:solidFill>
              <a:effectLst/>
              <a:ea typeface="MS Mincho" panose="02020609040205080304" pitchFamily="49" charset="-128"/>
            </a:rPr>
            <a:t>(&gt; 34 mL/m</a:t>
          </a:r>
          <a:r>
            <a:rPr lang="en-US" sz="1600" i="1" kern="1200" baseline="30000" dirty="0">
              <a:solidFill>
                <a:schemeClr val="accent4"/>
              </a:solidFill>
              <a:effectLst/>
              <a:ea typeface="MS Mincho" panose="02020609040205080304" pitchFamily="49" charset="-128"/>
            </a:rPr>
            <a:t>2</a:t>
          </a:r>
          <a:r>
            <a:rPr lang="en-US" sz="1600" i="1" kern="1200" dirty="0">
              <a:solidFill>
                <a:schemeClr val="accent4"/>
              </a:solidFill>
              <a:effectLst/>
              <a:ea typeface="MS Mincho" panose="02020609040205080304" pitchFamily="49" charset="-128"/>
            </a:rPr>
            <a:t>, abnormal)</a:t>
          </a:r>
        </a:p>
        <a:p>
          <a:pPr marL="228600" lvl="1" indent="-228600" algn="l" defTabSz="889000">
            <a:lnSpc>
              <a:spcPct val="90000"/>
            </a:lnSpc>
            <a:spcBef>
              <a:spcPct val="0"/>
            </a:spcBef>
            <a:spcAft>
              <a:spcPct val="15000"/>
            </a:spcAft>
            <a:buChar char="•"/>
          </a:pPr>
          <a:r>
            <a:rPr lang="en-US" sz="2000" kern="1200" dirty="0">
              <a:solidFill>
                <a:schemeClr val="accent4"/>
              </a:solidFill>
              <a:ea typeface="MS Mincho" panose="02020609040205080304" pitchFamily="49" charset="-128"/>
            </a:rPr>
            <a:t>  then,                   what should be reported?</a:t>
          </a:r>
        </a:p>
      </dsp:txBody>
      <dsp:txXfrm>
        <a:off x="323702" y="3663565"/>
        <a:ext cx="5396203" cy="1947459"/>
      </dsp:txXfrm>
    </dsp:sp>
    <dsp:sp modelId="{5AF20C22-E237-4ED7-A9B6-67ACF1377AFC}">
      <dsp:nvSpPr>
        <dsp:cNvPr id="0" name=""/>
        <dsp:cNvSpPr/>
      </dsp:nvSpPr>
      <dsp:spPr>
        <a:xfrm>
          <a:off x="4889200" y="933917"/>
          <a:ext cx="751385" cy="1144497"/>
        </a:xfrm>
        <a:prstGeom prst="downArrow">
          <a:avLst>
            <a:gd name="adj1" fmla="val 55000"/>
            <a:gd name="adj2" fmla="val 45000"/>
          </a:avLst>
        </a:prstGeom>
        <a:solidFill>
          <a:schemeClr val="accent6">
            <a:lumMod val="75000"/>
            <a:alpha val="90000"/>
          </a:schemeClr>
        </a:solidFill>
        <a:ln w="1587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5058262" y="933917"/>
        <a:ext cx="413261" cy="958529"/>
      </dsp:txXfrm>
    </dsp:sp>
    <dsp:sp modelId="{CB199C43-1F6E-4901-BFB9-91F0EB39F672}">
      <dsp:nvSpPr>
        <dsp:cNvPr id="0" name=""/>
        <dsp:cNvSpPr/>
      </dsp:nvSpPr>
      <dsp:spPr>
        <a:xfrm>
          <a:off x="5650923" y="2531121"/>
          <a:ext cx="1062986" cy="1396641"/>
        </a:xfrm>
        <a:prstGeom prst="downArrow">
          <a:avLst>
            <a:gd name="adj1" fmla="val 55000"/>
            <a:gd name="adj2" fmla="val 45000"/>
          </a:avLst>
        </a:prstGeom>
        <a:solidFill>
          <a:schemeClr val="accent6">
            <a:alpha val="90000"/>
          </a:schemeClr>
        </a:solidFill>
        <a:ln w="1587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5890095" y="2531121"/>
        <a:ext cx="584642" cy="1133552"/>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25AAD-ABF7-4D23-B261-F9EA27FA76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9A64D9-BD6F-4D58-B528-D1C65E5F5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CC004C-FC03-495C-8A65-5C493F91A699}" type="datetimeFigureOut">
              <a:rPr lang="en-US" smtClean="0"/>
              <a:t>7/13/2023</a:t>
            </a:fld>
            <a:endParaRPr lang="en-US" dirty="0"/>
          </a:p>
        </p:txBody>
      </p:sp>
      <p:sp>
        <p:nvSpPr>
          <p:cNvPr id="4" name="Footer Placeholder 3">
            <a:extLst>
              <a:ext uri="{FF2B5EF4-FFF2-40B4-BE49-F238E27FC236}">
                <a16:creationId xmlns:a16="http://schemas.microsoft.com/office/drawing/2014/main" id="{300C6245-565F-4F4B-B36E-1B27F103E7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664BA6-CDB3-42E1-9DC5-511572A59E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BFAB67-10CA-4935-AD98-D76276D49D5C}" type="slidenum">
              <a:rPr lang="en-US" smtClean="0"/>
              <a:t>‹#›</a:t>
            </a:fld>
            <a:endParaRPr lang="en-US" dirty="0"/>
          </a:p>
        </p:txBody>
      </p:sp>
    </p:spTree>
    <p:extLst>
      <p:ext uri="{BB962C8B-B14F-4D97-AF65-F5344CB8AC3E}">
        <p14:creationId xmlns:p14="http://schemas.microsoft.com/office/powerpoint/2010/main" val="197681692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416C3-9DBA-4494-A89B-636DC9017B44}" type="datetimeFigureOut">
              <a:rPr lang="en-US" smtClean="0"/>
              <a:t>7/13/2023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61600-98FB-4B99-BED3-4BE2299A9BB0}" type="slidenum">
              <a:rPr lang="en-US" smtClean="0"/>
              <a:t>‹#›</a:t>
            </a:fld>
            <a:endParaRPr lang="en-US" dirty="0"/>
          </a:p>
        </p:txBody>
      </p:sp>
    </p:spTree>
    <p:extLst>
      <p:ext uri="{BB962C8B-B14F-4D97-AF65-F5344CB8AC3E}">
        <p14:creationId xmlns:p14="http://schemas.microsoft.com/office/powerpoint/2010/main" val="58154405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10</a:t>
            </a:fld>
            <a:endParaRPr lang="en-US" dirty="0"/>
          </a:p>
        </p:txBody>
      </p:sp>
    </p:spTree>
    <p:extLst>
      <p:ext uri="{BB962C8B-B14F-4D97-AF65-F5344CB8AC3E}">
        <p14:creationId xmlns:p14="http://schemas.microsoft.com/office/powerpoint/2010/main" val="96704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12</a:t>
            </a:fld>
            <a:endParaRPr lang="en-US" dirty="0"/>
          </a:p>
        </p:txBody>
      </p:sp>
    </p:spTree>
    <p:extLst>
      <p:ext uri="{BB962C8B-B14F-4D97-AF65-F5344CB8AC3E}">
        <p14:creationId xmlns:p14="http://schemas.microsoft.com/office/powerpoint/2010/main" val="257398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B1E61600-98FB-4B99-BED3-4BE2299A9BB0}" type="slidenum">
              <a:rPr lang="en-US" smtClean="0"/>
              <a:t>18</a:t>
            </a:fld>
            <a:endParaRPr lang="en-US" dirty="0"/>
          </a:p>
        </p:txBody>
      </p:sp>
    </p:spTree>
    <p:extLst>
      <p:ext uri="{BB962C8B-B14F-4D97-AF65-F5344CB8AC3E}">
        <p14:creationId xmlns:p14="http://schemas.microsoft.com/office/powerpoint/2010/main" val="359639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B1E61600-98FB-4B99-BED3-4BE2299A9BB0}" type="slidenum">
              <a:rPr lang="en-US" smtClean="0"/>
              <a:t>23</a:t>
            </a:fld>
            <a:endParaRPr lang="en-US" dirty="0"/>
          </a:p>
        </p:txBody>
      </p:sp>
    </p:spTree>
    <p:extLst>
      <p:ext uri="{BB962C8B-B14F-4D97-AF65-F5344CB8AC3E}">
        <p14:creationId xmlns:p14="http://schemas.microsoft.com/office/powerpoint/2010/main" val="3177710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2927A9-A646-4169-8762-678137923815}"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557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433261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275425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8D0C3-30D3-47DB-A20D-E652D19BA9AB}"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9958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5EEDE-65DD-47C9-BD57-B6443499C13F}"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1910496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C4E3E5-D9C9-47A3-A240-87B648E8DAA9}" type="datetime1">
              <a:rPr lang="en-US" smtClean="0"/>
              <a:t>7/13/2023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49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D5EEDE-65DD-47C9-BD57-B6443499C13F}" type="datetime1">
              <a:rPr lang="en-US" smtClean="0"/>
              <a:t>7/13/2023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8458022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D5EEDE-65DD-47C9-BD57-B6443499C13F}" type="datetime1">
              <a:rPr lang="en-US" smtClean="0"/>
              <a:t>7/13/2023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537631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896439-E89A-448D-B19E-86B32BD5D111}" type="datetime1">
              <a:rPr lang="en-US" smtClean="0"/>
              <a:t>7/13/2023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6054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AB9C08C-4337-4810-B0A1-13169AE03AB9}" type="datetime1">
              <a:rPr lang="en-US" smtClean="0"/>
              <a:t>7/13/2023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9349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D5EEDE-65DD-47C9-BD57-B6443499C13F}" type="datetime1">
              <a:rPr lang="en-US" smtClean="0"/>
              <a:t>7/13/2023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5904500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9D8051-2E28-464D-B34A-05B0C6761E5E}" type="datetime1">
              <a:rPr lang="en-US" smtClean="0"/>
              <a:t>7/13/2023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8582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D5EEDE-65DD-47C9-BD57-B6443499C13F}" type="datetime1">
              <a:rPr lang="en-US" smtClean="0"/>
              <a:t>7/13/2023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568234"/>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omments" Target="../comments/comment4.x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comments" Target="../comments/comment5.xml"/><Relationship Id="rId5" Type="http://schemas.openxmlformats.org/officeDocument/2006/relationships/image" Target="../media/image6.png"/><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wmf"/><Relationship Id="rId11" Type="http://schemas.openxmlformats.org/officeDocument/2006/relationships/comments" Target="../comments/comment6.xml"/><Relationship Id="rId5" Type="http://schemas.openxmlformats.org/officeDocument/2006/relationships/oleObject" Target="../embeddings/oleObject5.bin"/><Relationship Id="rId10" Type="http://schemas.openxmlformats.org/officeDocument/2006/relationships/image" Target="../media/image10.wmf"/><Relationship Id="rId4" Type="http://schemas.openxmlformats.org/officeDocument/2006/relationships/image" Target="../media/image7.wmf"/><Relationship Id="rId9"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11.wmf"/><Relationship Id="rId7" Type="http://schemas.openxmlformats.org/officeDocument/2006/relationships/image" Target="../media/image13.wmf"/><Relationship Id="rId2" Type="http://schemas.openxmlformats.org/officeDocument/2006/relationships/oleObject" Target="../embeddings/oleObject8.bin"/><Relationship Id="rId1" Type="http://schemas.openxmlformats.org/officeDocument/2006/relationships/slideLayout" Target="../slideLayouts/slideLayout7.xml"/><Relationship Id="rId6" Type="http://schemas.openxmlformats.org/officeDocument/2006/relationships/oleObject" Target="../embeddings/oleObject10.bin"/><Relationship Id="rId5" Type="http://schemas.openxmlformats.org/officeDocument/2006/relationships/image" Target="../media/image12.png"/><Relationship Id="rId10" Type="http://schemas.openxmlformats.org/officeDocument/2006/relationships/comments" Target="../comments/comment8.xml"/><Relationship Id="rId4" Type="http://schemas.openxmlformats.org/officeDocument/2006/relationships/oleObject" Target="../embeddings/oleObject9.bin"/><Relationship Id="rId9" Type="http://schemas.openxmlformats.org/officeDocument/2006/relationships/image" Target="../media/image14.wmf"/></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oleObject" Target="../embeddings/oleObject12.bin"/><Relationship Id="rId1" Type="http://schemas.openxmlformats.org/officeDocument/2006/relationships/slideLayout" Target="../slideLayouts/slideLayout7.xml"/><Relationship Id="rId6" Type="http://schemas.openxmlformats.org/officeDocument/2006/relationships/comments" Target="../comments/comment9.xml"/><Relationship Id="rId5" Type="http://schemas.openxmlformats.org/officeDocument/2006/relationships/image" Target="../media/image16.wmf"/><Relationship Id="rId4"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comments" Target="../comments/comment1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wmf"/><Relationship Id="rId5" Type="http://schemas.openxmlformats.org/officeDocument/2006/relationships/oleObject" Target="../embeddings/oleObject15.bin"/><Relationship Id="rId4" Type="http://schemas.openxmlformats.org/officeDocument/2006/relationships/image" Target="../media/image18.wmf"/></Relationships>
</file>

<file path=ppt/slides/_rels/slide1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6.bin"/><Relationship Id="rId1" Type="http://schemas.openxmlformats.org/officeDocument/2006/relationships/slideLayout" Target="../slideLayouts/slideLayout7.xml"/><Relationship Id="rId4" Type="http://schemas.openxmlformats.org/officeDocument/2006/relationships/comments" Target="../comments/commen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comments" Target="../comments/comment1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6.emf"/><Relationship Id="rId2" Type="http://schemas.openxmlformats.org/officeDocument/2006/relationships/oleObject" Target="../embeddings/oleObject17.bin"/><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oleObject" Target="../embeddings/oleObject18.bin"/></Relationships>
</file>

<file path=ppt/slides/_rels/slide3.xml.rels><?xml version="1.0" encoding="UTF-8" standalone="yes"?>
<Relationships xmlns="http://schemas.openxmlformats.org/package/2006/relationships"><Relationship Id="rId2" Type="http://schemas.openxmlformats.org/officeDocument/2006/relationships/hyperlink" Target="http://www.echonotebook.com/"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A8A6B-8C94-4331-8DB0-5E9E68D8DF7B}"/>
              </a:ext>
            </a:extLst>
          </p:cNvPr>
          <p:cNvSpPr>
            <a:spLocks noGrp="1"/>
          </p:cNvSpPr>
          <p:nvPr>
            <p:ph type="ctrTitle"/>
          </p:nvPr>
        </p:nvSpPr>
        <p:spPr>
          <a:xfrm>
            <a:off x="2475712" y="1407149"/>
            <a:ext cx="8942044" cy="2021851"/>
          </a:xfrm>
        </p:spPr>
        <p:txBody>
          <a:bodyPr>
            <a:normAutofit fontScale="90000"/>
          </a:bodyPr>
          <a:lstStyle/>
          <a:p>
            <a:r>
              <a:rPr lang="en-US" sz="3600">
                <a:solidFill>
                  <a:schemeClr val="accent3">
                    <a:lumMod val="20000"/>
                    <a:lumOff val="80000"/>
                  </a:schemeClr>
                </a:solidFill>
              </a:rPr>
              <a:t>ECHOCARDIOGRAPHY</a:t>
            </a:r>
            <a:br>
              <a:rPr lang="en-US" sz="4000">
                <a:solidFill>
                  <a:schemeClr val="accent3">
                    <a:lumMod val="20000"/>
                    <a:lumOff val="80000"/>
                  </a:schemeClr>
                </a:solidFill>
              </a:rPr>
            </a:br>
            <a:r>
              <a:rPr lang="en-US" sz="1800" cap="none">
                <a:solidFill>
                  <a:schemeClr val="accent3">
                    <a:lumMod val="20000"/>
                    <a:lumOff val="80000"/>
                  </a:schemeClr>
                </a:solidFill>
                <a:latin typeface="Lucida Handwriting" panose="03010101010101010101" pitchFamily="66" charset="0"/>
              </a:rPr>
              <a:t>…From </a:t>
            </a:r>
            <a:r>
              <a:rPr lang="en-US" sz="1800" cap="none" dirty="0">
                <a:solidFill>
                  <a:schemeClr val="accent3">
                    <a:lumMod val="20000"/>
                    <a:lumOff val="80000"/>
                  </a:schemeClr>
                </a:solidFill>
                <a:latin typeface="Lucida Handwriting" panose="03010101010101010101" pitchFamily="66" charset="0"/>
              </a:rPr>
              <a:t>a Sonographer’s Perspective </a:t>
            </a:r>
            <a:br>
              <a:rPr lang="en-US" sz="1800" dirty="0">
                <a:solidFill>
                  <a:schemeClr val="accent3">
                    <a:lumMod val="20000"/>
                    <a:lumOff val="80000"/>
                  </a:schemeClr>
                </a:solidFill>
                <a:latin typeface="Lucida Handwriting" panose="03010101010101010101" pitchFamily="66" charset="0"/>
              </a:rPr>
            </a:br>
            <a:r>
              <a:rPr lang="en-US" sz="2200" dirty="0">
                <a:solidFill>
                  <a:schemeClr val="accent3">
                    <a:lumMod val="20000"/>
                    <a:lumOff val="80000"/>
                  </a:schemeClr>
                </a:solidFill>
              </a:rPr>
              <a:t> </a:t>
            </a:r>
            <a:br>
              <a:rPr lang="en-US" dirty="0">
                <a:solidFill>
                  <a:schemeClr val="accent3">
                    <a:lumMod val="20000"/>
                    <a:lumOff val="80000"/>
                  </a:schemeClr>
                </a:solidFill>
              </a:rPr>
            </a:br>
            <a:r>
              <a:rPr lang="en-US" sz="4400" dirty="0">
                <a:solidFill>
                  <a:schemeClr val="accent3">
                    <a:lumMod val="20000"/>
                    <a:lumOff val="80000"/>
                  </a:schemeClr>
                </a:solidFill>
              </a:rPr>
              <a:t>THE NOTEBOOK 8</a:t>
            </a:r>
            <a:br>
              <a:rPr lang="en-US" sz="4400" dirty="0">
                <a:solidFill>
                  <a:schemeClr val="accent3">
                    <a:lumMod val="20000"/>
                    <a:lumOff val="80000"/>
                  </a:schemeClr>
                </a:solidFill>
              </a:rPr>
            </a:br>
            <a:r>
              <a:rPr lang="en-US" sz="3600" cap="none" dirty="0">
                <a:solidFill>
                  <a:schemeClr val="accent3">
                    <a:lumMod val="20000"/>
                    <a:lumOff val="80000"/>
                  </a:schemeClr>
                </a:solidFill>
              </a:rPr>
              <a:t>Chapter IVb:  DIASTOLOGY &amp; MORE!</a:t>
            </a:r>
            <a:endParaRPr lang="en-US" sz="5400" dirty="0">
              <a:solidFill>
                <a:schemeClr val="accent3">
                  <a:lumMod val="20000"/>
                  <a:lumOff val="80000"/>
                </a:schemeClr>
              </a:solidFill>
            </a:endParaRPr>
          </a:p>
        </p:txBody>
      </p:sp>
      <p:sp>
        <p:nvSpPr>
          <p:cNvPr id="3" name="Subtitle 2">
            <a:extLst>
              <a:ext uri="{FF2B5EF4-FFF2-40B4-BE49-F238E27FC236}">
                <a16:creationId xmlns:a16="http://schemas.microsoft.com/office/drawing/2014/main" id="{A5FB623B-2497-4841-97B0-41CDAFD603D4}"/>
              </a:ext>
            </a:extLst>
          </p:cNvPr>
          <p:cNvSpPr>
            <a:spLocks noGrp="1"/>
          </p:cNvSpPr>
          <p:nvPr>
            <p:ph type="subTitle" idx="1"/>
          </p:nvPr>
        </p:nvSpPr>
        <p:spPr>
          <a:xfrm>
            <a:off x="3086689" y="3887228"/>
            <a:ext cx="8689976" cy="540326"/>
          </a:xfrm>
        </p:spPr>
        <p:txBody>
          <a:bodyPr>
            <a:normAutofit/>
          </a:bodyPr>
          <a:lstStyle/>
          <a:p>
            <a:r>
              <a:rPr lang="en-US" cap="none" dirty="0">
                <a:solidFill>
                  <a:schemeClr val="accent6">
                    <a:lumMod val="50000"/>
                  </a:schemeClr>
                </a:solidFill>
              </a:rPr>
              <a:t>                                       </a:t>
            </a:r>
            <a:r>
              <a:rPr lang="en-US" sz="2000" cap="none" dirty="0">
                <a:solidFill>
                  <a:schemeClr val="accent3">
                    <a:lumMod val="20000"/>
                    <a:lumOff val="80000"/>
                  </a:schemeClr>
                </a:solidFill>
              </a:rPr>
              <a:t>Susan King DeWitt, BS, RDCS, RCS</a:t>
            </a:r>
            <a:endParaRPr lang="en-US" cap="none" dirty="0">
              <a:solidFill>
                <a:schemeClr val="accent3">
                  <a:lumMod val="20000"/>
                  <a:lumOff val="80000"/>
                </a:schemeClr>
              </a:solidFill>
            </a:endParaRPr>
          </a:p>
          <a:p>
            <a:endParaRPr lang="en-US" dirty="0"/>
          </a:p>
        </p:txBody>
      </p:sp>
      <p:sp>
        <p:nvSpPr>
          <p:cNvPr id="4" name="Slide Number Placeholder 3">
            <a:extLst>
              <a:ext uri="{FF2B5EF4-FFF2-40B4-BE49-F238E27FC236}">
                <a16:creationId xmlns:a16="http://schemas.microsoft.com/office/drawing/2014/main" id="{98D5ABEC-2837-4109-8D2D-F5C67AE0CCB2}"/>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1505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895734" y="5404047"/>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rect">
              <a:fillToRect l="50000" t="50000" r="50000" b="50000"/>
            </a:path>
            <a:tileRect/>
          </a:gradFill>
          <a:ln>
            <a:noFill/>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56387" y="4065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4848654" y="251647"/>
            <a:ext cx="2494692" cy="707886"/>
          </a:xfrm>
          <a:prstGeom prst="rect">
            <a:avLst/>
          </a:prstGeom>
          <a:noFill/>
        </p:spPr>
        <p:txBody>
          <a:bodyPr wrap="square" rtlCol="0">
            <a:spAutoFit/>
          </a:bodyPr>
          <a:lstStyle/>
          <a:p>
            <a:pPr algn="ctr"/>
            <a:r>
              <a:rPr lang="en-US" sz="2000" dirty="0">
                <a:latin typeface="Gabriola" panose="04040605051002020D02" pitchFamily="82" charset="0"/>
              </a:rPr>
              <a:t>POP QUIZ!</a:t>
            </a:r>
          </a:p>
          <a:p>
            <a:pPr algn="ctr"/>
            <a:r>
              <a:rPr lang="en-US" sz="2000" dirty="0">
                <a:latin typeface="Gabriola" panose="04040605051002020D02" pitchFamily="82" charset="0"/>
              </a:rPr>
              <a:t>Calculate the E/A ratios.</a:t>
            </a:r>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52" name="Table 61">
            <a:extLst>
              <a:ext uri="{FF2B5EF4-FFF2-40B4-BE49-F238E27FC236}">
                <a16:creationId xmlns:a16="http://schemas.microsoft.com/office/drawing/2014/main" id="{57AE0F7E-8B08-48E9-A235-C0FDD0A79B65}"/>
              </a:ext>
            </a:extLst>
          </p:cNvPr>
          <p:cNvGraphicFramePr>
            <a:graphicFrameLocks noGrp="1"/>
          </p:cNvGraphicFramePr>
          <p:nvPr>
            <p:extLst>
              <p:ext uri="{D42A27DB-BD31-4B8C-83A1-F6EECF244321}">
                <p14:modId xmlns:p14="http://schemas.microsoft.com/office/powerpoint/2010/main" val="1672535129"/>
              </p:ext>
            </p:extLst>
          </p:nvPr>
        </p:nvGraphicFramePr>
        <p:xfrm>
          <a:off x="2354924" y="1128012"/>
          <a:ext cx="7360304" cy="3745054"/>
        </p:xfrm>
        <a:graphic>
          <a:graphicData uri="http://schemas.openxmlformats.org/drawingml/2006/table">
            <a:tbl>
              <a:tblPr firstRow="1" bandRow="1">
                <a:tableStyleId>{5C22544A-7EE6-4342-B048-85BDC9FD1C3A}</a:tableStyleId>
              </a:tblPr>
              <a:tblGrid>
                <a:gridCol w="3727824">
                  <a:extLst>
                    <a:ext uri="{9D8B030D-6E8A-4147-A177-3AD203B41FA5}">
                      <a16:colId xmlns:a16="http://schemas.microsoft.com/office/drawing/2014/main" val="3926617193"/>
                    </a:ext>
                  </a:extLst>
                </a:gridCol>
                <a:gridCol w="3632480">
                  <a:extLst>
                    <a:ext uri="{9D8B030D-6E8A-4147-A177-3AD203B41FA5}">
                      <a16:colId xmlns:a16="http://schemas.microsoft.com/office/drawing/2014/main" val="2547869001"/>
                    </a:ext>
                  </a:extLst>
                </a:gridCol>
              </a:tblGrid>
              <a:tr h="374505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39412522"/>
                  </a:ext>
                </a:extLst>
              </a:tr>
            </a:tbl>
          </a:graphicData>
        </a:graphic>
      </p:graphicFrame>
      <p:sp>
        <p:nvSpPr>
          <p:cNvPr id="11" name="TextBox 10">
            <a:extLst>
              <a:ext uri="{FF2B5EF4-FFF2-40B4-BE49-F238E27FC236}">
                <a16:creationId xmlns:a16="http://schemas.microsoft.com/office/drawing/2014/main" id="{127166F8-804F-4F93-B51F-9EDCDABCE823}"/>
              </a:ext>
            </a:extLst>
          </p:cNvPr>
          <p:cNvSpPr txBox="1"/>
          <p:nvPr/>
        </p:nvSpPr>
        <p:spPr>
          <a:xfrm>
            <a:off x="2268399" y="1145864"/>
            <a:ext cx="5296943" cy="461665"/>
          </a:xfrm>
          <a:prstGeom prst="rect">
            <a:avLst/>
          </a:prstGeom>
          <a:noFill/>
        </p:spPr>
        <p:txBody>
          <a:bodyPr wrap="square" rtlCol="0">
            <a:spAutoFit/>
          </a:bodyPr>
          <a:lstStyle/>
          <a:p>
            <a:r>
              <a:rPr lang="en-US" sz="2400" dirty="0">
                <a:solidFill>
                  <a:schemeClr val="accent6">
                    <a:lumMod val="50000"/>
                  </a:schemeClr>
                </a:solidFill>
              </a:rPr>
              <a:t>  </a:t>
            </a:r>
            <a:r>
              <a:rPr lang="en-US" sz="2400" dirty="0"/>
              <a:t>A                                                   B </a:t>
            </a:r>
          </a:p>
        </p:txBody>
      </p:sp>
      <p:pic>
        <p:nvPicPr>
          <p:cNvPr id="78" name="Picture 77">
            <a:extLst>
              <a:ext uri="{FF2B5EF4-FFF2-40B4-BE49-F238E27FC236}">
                <a16:creationId xmlns:a16="http://schemas.microsoft.com/office/drawing/2014/main" id="{8CAB37CE-572E-2652-EC67-15401D9C7D66}"/>
              </a:ext>
            </a:extLst>
          </p:cNvPr>
          <p:cNvPicPr>
            <a:picLocks noChangeAspect="1"/>
          </p:cNvPicPr>
          <p:nvPr/>
        </p:nvPicPr>
        <p:blipFill>
          <a:blip r:embed="rId3"/>
          <a:stretch>
            <a:fillRect/>
          </a:stretch>
        </p:blipFill>
        <p:spPr>
          <a:xfrm>
            <a:off x="6548957" y="1719013"/>
            <a:ext cx="2757488" cy="2764631"/>
          </a:xfrm>
          <a:prstGeom prst="rect">
            <a:avLst/>
          </a:prstGeom>
        </p:spPr>
      </p:pic>
      <p:pic>
        <p:nvPicPr>
          <p:cNvPr id="82" name="Picture 81">
            <a:extLst>
              <a:ext uri="{FF2B5EF4-FFF2-40B4-BE49-F238E27FC236}">
                <a16:creationId xmlns:a16="http://schemas.microsoft.com/office/drawing/2014/main" id="{2D239690-DC8B-F359-33B6-B2A233454FF7}"/>
              </a:ext>
            </a:extLst>
          </p:cNvPr>
          <p:cNvPicPr>
            <a:picLocks noChangeAspect="1"/>
          </p:cNvPicPr>
          <p:nvPr/>
        </p:nvPicPr>
        <p:blipFill>
          <a:blip r:embed="rId4"/>
          <a:stretch>
            <a:fillRect/>
          </a:stretch>
        </p:blipFill>
        <p:spPr>
          <a:xfrm>
            <a:off x="2849229" y="1719013"/>
            <a:ext cx="2733654" cy="2747708"/>
          </a:xfrm>
          <a:prstGeom prst="rect">
            <a:avLst/>
          </a:prstGeom>
        </p:spPr>
      </p:pic>
    </p:spTree>
    <p:extLst>
      <p:ext uri="{BB962C8B-B14F-4D97-AF65-F5344CB8AC3E}">
        <p14:creationId xmlns:p14="http://schemas.microsoft.com/office/powerpoint/2010/main" val="217733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11</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71426262"/>
              </p:ext>
            </p:extLst>
          </p:nvPr>
        </p:nvGraphicFramePr>
        <p:xfrm>
          <a:off x="27615" y="437111"/>
          <a:ext cx="12171697" cy="3657600"/>
        </p:xfrm>
        <a:graphic>
          <a:graphicData uri="http://schemas.openxmlformats.org/drawingml/2006/table">
            <a:tbl>
              <a:tblPr firstRow="1" bandRow="1">
                <a:tableStyleId>{5C22544A-7EE6-4342-B048-85BDC9FD1C3A}</a:tableStyleId>
              </a:tblPr>
              <a:tblGrid>
                <a:gridCol w="6300984">
                  <a:extLst>
                    <a:ext uri="{9D8B030D-6E8A-4147-A177-3AD203B41FA5}">
                      <a16:colId xmlns:a16="http://schemas.microsoft.com/office/drawing/2014/main" val="3969356882"/>
                    </a:ext>
                  </a:extLst>
                </a:gridCol>
                <a:gridCol w="5870713">
                  <a:extLst>
                    <a:ext uri="{9D8B030D-6E8A-4147-A177-3AD203B41FA5}">
                      <a16:colId xmlns:a16="http://schemas.microsoft.com/office/drawing/2014/main" val="1425804619"/>
                    </a:ext>
                  </a:extLst>
                </a:gridCol>
              </a:tblGrid>
              <a:tr h="438848">
                <a:tc gridSpan="2">
                  <a:txBody>
                    <a:bodyPr/>
                    <a:lstStyle/>
                    <a:p>
                      <a:pPr algn="ctr"/>
                      <a:r>
                        <a:rPr lang="en-US" sz="2400" b="0" dirty="0">
                          <a:solidFill>
                            <a:schemeClr val="accent5">
                              <a:lumMod val="20000"/>
                              <a:lumOff val="80000"/>
                            </a:schemeClr>
                          </a:solidFill>
                          <a:latin typeface="+mj-lt"/>
                        </a:rPr>
                        <a:t>(6 – 7) TDI OF MITRAL ANNULUS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sz="2000" b="0" dirty="0"/>
                    </a:p>
                  </a:txBody>
                  <a:tcPr>
                    <a:solidFill>
                      <a:schemeClr val="accent6">
                        <a:lumMod val="75000"/>
                      </a:schemeClr>
                    </a:solidFill>
                  </a:tcPr>
                </a:tc>
                <a:extLst>
                  <a:ext uri="{0D108BD9-81ED-4DB2-BD59-A6C34878D82A}">
                    <a16:rowId xmlns:a16="http://schemas.microsoft.com/office/drawing/2014/main" val="2402323105"/>
                  </a:ext>
                </a:extLst>
              </a:tr>
              <a:tr h="3079956">
                <a:tc>
                  <a:txBody>
                    <a:bodyPr/>
                    <a:lstStyle/>
                    <a:p>
                      <a:pPr marL="0" marR="0" lvl="0" indent="0">
                        <a:spcBef>
                          <a:spcPts val="0"/>
                        </a:spcBef>
                        <a:spcAft>
                          <a:spcPts val="0"/>
                        </a:spcAft>
                        <a:buFont typeface="Arial" panose="020B0604020202020204" pitchFamily="34" charset="0"/>
                        <a:buNone/>
                      </a:pPr>
                      <a:r>
                        <a:rPr lang="en-US" sz="2400" b="0" i="0" u="sng" dirty="0">
                          <a:effectLst/>
                          <a:latin typeface="+mj-lt"/>
                        </a:rPr>
                        <a:t>METHOD</a:t>
                      </a:r>
                      <a:endParaRPr lang="en-US" sz="2000" b="0" i="0" u="sng" dirty="0">
                        <a:effectLst/>
                        <a:latin typeface="+mj-lt"/>
                      </a:endParaRPr>
                    </a:p>
                    <a:p>
                      <a:pPr marL="0" marR="0" lvl="0" indent="0">
                        <a:spcBef>
                          <a:spcPts val="0"/>
                        </a:spcBef>
                        <a:spcAft>
                          <a:spcPts val="0"/>
                        </a:spcAft>
                        <a:buFont typeface="Arial" panose="020B0604020202020204" pitchFamily="34" charset="0"/>
                        <a:buNone/>
                      </a:pPr>
                      <a:endParaRPr lang="en-US" sz="2000" dirty="0">
                        <a:effectLst/>
                        <a:latin typeface="+mn-lt"/>
                      </a:endParaRPr>
                    </a:p>
                    <a:p>
                      <a:pPr marL="230188" marR="0" lvl="0" indent="-230188">
                        <a:spcBef>
                          <a:spcPts val="0"/>
                        </a:spcBef>
                        <a:spcAft>
                          <a:spcPts val="0"/>
                        </a:spcAft>
                        <a:buFont typeface="Arial" panose="020B0604020202020204" pitchFamily="34" charset="0"/>
                        <a:buChar char="•"/>
                      </a:pPr>
                      <a:r>
                        <a:rPr lang="en-US" sz="2000" dirty="0">
                          <a:effectLst/>
                          <a:latin typeface="+mn-lt"/>
                        </a:rPr>
                        <a:t>4C</a:t>
                      </a:r>
                    </a:p>
                    <a:p>
                      <a:pPr marL="230188" marR="0" lvl="0" indent="-230188">
                        <a:spcBef>
                          <a:spcPts val="0"/>
                        </a:spcBef>
                        <a:spcAft>
                          <a:spcPts val="0"/>
                        </a:spcAft>
                        <a:buFont typeface="Arial" panose="020B0604020202020204" pitchFamily="34" charset="0"/>
                        <a:buChar char="•"/>
                      </a:pPr>
                      <a:r>
                        <a:rPr lang="en-US" sz="2000" dirty="0">
                          <a:effectLst/>
                          <a:latin typeface="+mn-lt"/>
                        </a:rPr>
                        <a:t>TDI mode</a:t>
                      </a:r>
                    </a:p>
                    <a:p>
                      <a:pPr marL="230188" marR="0" lvl="0" indent="-230188">
                        <a:spcBef>
                          <a:spcPts val="0"/>
                        </a:spcBef>
                        <a:spcAft>
                          <a:spcPts val="0"/>
                        </a:spcAft>
                        <a:buFont typeface="Arial" panose="020B0604020202020204" pitchFamily="34" charset="0"/>
                        <a:buChar char="•"/>
                      </a:pPr>
                      <a:r>
                        <a:rPr lang="en-US" sz="2000" dirty="0">
                          <a:effectLst/>
                          <a:latin typeface="+mn-lt"/>
                        </a:rPr>
                        <a:t>gate at mitral annulus</a:t>
                      </a:r>
                    </a:p>
                    <a:p>
                      <a:pPr marL="517525" marR="0" lvl="0" indent="-287338">
                        <a:spcBef>
                          <a:spcPts val="0"/>
                        </a:spcBef>
                        <a:spcAft>
                          <a:spcPts val="0"/>
                        </a:spcAft>
                        <a:buFont typeface="Wingdings" panose="05000000000000000000" pitchFamily="2" charset="2"/>
                        <a:buChar char="ü"/>
                      </a:pPr>
                      <a:endParaRPr lang="en-US" sz="2000" dirty="0">
                        <a:effectLst/>
                        <a:latin typeface="+mn-lt"/>
                      </a:endParaRPr>
                    </a:p>
                    <a:p>
                      <a:pPr marL="517525" marR="0" lvl="0" indent="-287338">
                        <a:spcBef>
                          <a:spcPts val="0"/>
                        </a:spcBef>
                        <a:spcAft>
                          <a:spcPts val="0"/>
                        </a:spcAft>
                        <a:buFont typeface="Wingdings" panose="05000000000000000000" pitchFamily="2" charset="2"/>
                        <a:buChar char="ü"/>
                      </a:pPr>
                      <a:r>
                        <a:rPr lang="en-US" sz="2000" dirty="0">
                          <a:effectLst/>
                          <a:latin typeface="+mn-lt"/>
                        </a:rPr>
                        <a:t>lat wall</a:t>
                      </a:r>
                    </a:p>
                    <a:p>
                      <a:pPr marL="517525" marR="0" lvl="0" indent="-287338">
                        <a:spcBef>
                          <a:spcPts val="0"/>
                        </a:spcBef>
                        <a:spcAft>
                          <a:spcPts val="0"/>
                        </a:spcAft>
                        <a:buFont typeface="Wingdings" panose="05000000000000000000" pitchFamily="2" charset="2"/>
                        <a:buChar char="ü"/>
                      </a:pPr>
                      <a:r>
                        <a:rPr lang="en-US" sz="2000" dirty="0">
                          <a:effectLst/>
                          <a:latin typeface="+mn-lt"/>
                        </a:rPr>
                        <a:t>sep wall (except…?)</a:t>
                      </a:r>
                    </a:p>
                    <a:p>
                      <a:pPr marL="517525" marR="0" lvl="0" indent="-287338">
                        <a:spcBef>
                          <a:spcPts val="0"/>
                        </a:spcBef>
                        <a:spcAft>
                          <a:spcPts val="0"/>
                        </a:spcAft>
                        <a:buFont typeface="Wingdings" panose="05000000000000000000" pitchFamily="2" charset="2"/>
                        <a:buChar char="ü"/>
                      </a:pPr>
                      <a:r>
                        <a:rPr lang="en-US" sz="2000" dirty="0">
                          <a:effectLst/>
                          <a:latin typeface="+mn-lt"/>
                        </a:rPr>
                        <a:t>avg lat &amp; sep wall</a:t>
                      </a:r>
                    </a:p>
                    <a:p>
                      <a:pPr marL="230187" marR="0" lvl="0" indent="0">
                        <a:spcBef>
                          <a:spcPts val="0"/>
                        </a:spcBef>
                        <a:spcAft>
                          <a:spcPts val="0"/>
                        </a:spcAft>
                        <a:buFont typeface="Wingdings" panose="05000000000000000000" pitchFamily="2" charset="2"/>
                        <a:buNone/>
                      </a:pP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2400" b="0" u="sng" kern="1200" dirty="0">
                          <a:solidFill>
                            <a:schemeClr val="dk1"/>
                          </a:solidFill>
                          <a:effectLst/>
                          <a:latin typeface="+mj-lt"/>
                          <a:ea typeface="+mn-ea"/>
                          <a:cs typeface="+mn-cs"/>
                        </a:rPr>
                        <a:t>PROTOCOL</a:t>
                      </a:r>
                      <a:endParaRPr lang="en-US" sz="2000" b="0" u="sng" kern="1200" dirty="0">
                        <a:solidFill>
                          <a:schemeClr val="dk1"/>
                        </a:solidFill>
                        <a:effectLst/>
                        <a:latin typeface="+mj-lt"/>
                        <a:ea typeface="+mn-ea"/>
                        <a:cs typeface="+mn-cs"/>
                      </a:endParaRP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(6) </a:t>
                      </a:r>
                      <a:r>
                        <a:rPr lang="en-US" sz="2000" b="0" kern="1200" dirty="0">
                          <a:solidFill>
                            <a:schemeClr val="dk1"/>
                          </a:solidFill>
                          <a:effectLst/>
                          <a:latin typeface="+mn-lt"/>
                          <a:ea typeface="+mn-ea"/>
                          <a:cs typeface="+mn-cs"/>
                        </a:rPr>
                        <a:t>e’-wave peak velocity</a:t>
                      </a:r>
                    </a:p>
                    <a:p>
                      <a:r>
                        <a:rPr lang="en-US" sz="2000" b="0" kern="1200" dirty="0">
                          <a:solidFill>
                            <a:schemeClr val="dk1"/>
                          </a:solidFill>
                          <a:effectLst/>
                          <a:latin typeface="+mn-lt"/>
                          <a:ea typeface="+mn-ea"/>
                          <a:cs typeface="+mn-cs"/>
                        </a:rPr>
                        <a:t>  </a:t>
                      </a:r>
                    </a:p>
                    <a:p>
                      <a:r>
                        <a:rPr lang="en-US" sz="2000" b="0" kern="1200" dirty="0">
                          <a:solidFill>
                            <a:schemeClr val="dk1"/>
                          </a:solidFill>
                          <a:effectLst/>
                          <a:latin typeface="+mn-lt"/>
                          <a:ea typeface="+mn-ea"/>
                          <a:cs typeface="+mn-cs"/>
                        </a:rPr>
                        <a:t>(7) </a:t>
                      </a:r>
                      <a:r>
                        <a:rPr lang="en-US" sz="2000" kern="1200" dirty="0">
                          <a:solidFill>
                            <a:schemeClr val="dk1"/>
                          </a:solidFill>
                          <a:effectLst/>
                          <a:latin typeface="+mn-lt"/>
                          <a:ea typeface="+mn-ea"/>
                          <a:cs typeface="+mn-cs"/>
                        </a:rPr>
                        <a:t>E/e’ ratio</a:t>
                      </a:r>
                    </a:p>
                    <a:p>
                      <a:pPr marL="285750" lvl="0" indent="-285750">
                        <a:buFont typeface="Arial" panose="020B0604020202020204" pitchFamily="34" charset="0"/>
                        <a:buChar char="•"/>
                      </a:pPr>
                      <a:endParaRPr lang="en-US" sz="2000" kern="1200" dirty="0">
                        <a:solidFill>
                          <a:schemeClr val="dk1"/>
                        </a:solidFill>
                        <a:effectLst/>
                        <a:latin typeface="+mn-lt"/>
                        <a:ea typeface="+mn-ea"/>
                        <a:cs typeface="+mn-cs"/>
                      </a:endParaRPr>
                    </a:p>
                    <a:p>
                      <a:pPr marL="285750" lvl="0" indent="-285750">
                        <a:buFont typeface="Arial" panose="020B0604020202020204" pitchFamily="34" charset="0"/>
                        <a:buChar char="•"/>
                      </a:pPr>
                      <a:endParaRPr lang="en-US" sz="20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956839" y="5554684"/>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2">
            <a:extLst>
              <a:ext uri="{FF2B5EF4-FFF2-40B4-BE49-F238E27FC236}">
                <a16:creationId xmlns:a16="http://schemas.microsoft.com/office/drawing/2014/main" id="{C6A20A57-DD62-4482-91B1-EBE64E5EDC39}"/>
              </a:ext>
            </a:extLst>
          </p:cNvPr>
          <p:cNvSpPr>
            <a:spLocks noChangeArrowheads="1"/>
          </p:cNvSpPr>
          <p:nvPr/>
        </p:nvSpPr>
        <p:spPr bwMode="auto">
          <a:xfrm>
            <a:off x="8965665" y="12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174D19EC-32D2-4AA6-95D4-3D637D5AFBD6}"/>
              </a:ext>
            </a:extLst>
          </p:cNvPr>
          <p:cNvGraphicFramePr>
            <a:graphicFrameLocks noChangeAspect="1"/>
          </p:cNvGraphicFramePr>
          <p:nvPr>
            <p:extLst>
              <p:ext uri="{D42A27DB-BD31-4B8C-83A1-F6EECF244321}">
                <p14:modId xmlns:p14="http://schemas.microsoft.com/office/powerpoint/2010/main" val="2922325808"/>
              </p:ext>
            </p:extLst>
          </p:nvPr>
        </p:nvGraphicFramePr>
        <p:xfrm>
          <a:off x="9444329" y="1448466"/>
          <a:ext cx="2400242" cy="2397299"/>
        </p:xfrm>
        <a:graphic>
          <a:graphicData uri="http://schemas.openxmlformats.org/presentationml/2006/ole">
            <mc:AlternateContent xmlns:mc="http://schemas.openxmlformats.org/markup-compatibility/2006">
              <mc:Choice xmlns:v="urn:schemas-microsoft-com:vml" Requires="v">
                <p:oleObj name="Bitmap Image" r:id="rId2" imgW="1847880" imgH="1857240" progId="Paint.Picture">
                  <p:embed/>
                </p:oleObj>
              </mc:Choice>
              <mc:Fallback>
                <p:oleObj name="Bitmap Image" r:id="rId2" imgW="1847880" imgH="1857240" progId="Paint.Picture">
                  <p:embed/>
                  <p:pic>
                    <p:nvPicPr>
                      <p:cNvPr id="62" name="Object 61">
                        <a:extLst>
                          <a:ext uri="{FF2B5EF4-FFF2-40B4-BE49-F238E27FC236}">
                            <a16:creationId xmlns:a16="http://schemas.microsoft.com/office/drawing/2014/main" id="{174D19EC-32D2-4AA6-95D4-3D637D5AFBD6}"/>
                          </a:ext>
                        </a:extLst>
                      </p:cNvPr>
                      <p:cNvPicPr>
                        <a:picLocks noChangeAspect="1" noChangeArrowheads="1"/>
                      </p:cNvPicPr>
                      <p:nvPr/>
                    </p:nvPicPr>
                    <p:blipFill>
                      <a:blip r:embed="rId3"/>
                      <a:srcRect/>
                      <a:stretch>
                        <a:fillRect/>
                      </a:stretch>
                    </p:blipFill>
                    <p:spPr bwMode="auto">
                      <a:xfrm>
                        <a:off x="9444329" y="1448466"/>
                        <a:ext cx="2400242" cy="2397299"/>
                      </a:xfrm>
                      <a:prstGeom prst="rect">
                        <a:avLst/>
                      </a:prstGeom>
                      <a:noFill/>
                    </p:spPr>
                  </p:pic>
                </p:oleObj>
              </mc:Fallback>
            </mc:AlternateContent>
          </a:graphicData>
        </a:graphic>
      </p:graphicFrame>
      <p:sp>
        <p:nvSpPr>
          <p:cNvPr id="65" name="Rectangle 4">
            <a:extLst>
              <a:ext uri="{FF2B5EF4-FFF2-40B4-BE49-F238E27FC236}">
                <a16:creationId xmlns:a16="http://schemas.microsoft.com/office/drawing/2014/main" id="{E3307518-FB99-4495-A615-2487311B972A}"/>
              </a:ext>
            </a:extLst>
          </p:cNvPr>
          <p:cNvSpPr>
            <a:spLocks noChangeArrowheads="1"/>
          </p:cNvSpPr>
          <p:nvPr/>
        </p:nvSpPr>
        <p:spPr bwMode="auto">
          <a:xfrm>
            <a:off x="4150138" y="3443252"/>
            <a:ext cx="1434895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72" name="Rectangle 6">
            <a:extLst>
              <a:ext uri="{FF2B5EF4-FFF2-40B4-BE49-F238E27FC236}">
                <a16:creationId xmlns:a16="http://schemas.microsoft.com/office/drawing/2014/main" id="{61A4E9A1-F4A9-4C3B-B71D-7D3071ECDE00}"/>
              </a:ext>
            </a:extLst>
          </p:cNvPr>
          <p:cNvSpPr>
            <a:spLocks noChangeArrowheads="1"/>
          </p:cNvSpPr>
          <p:nvPr/>
        </p:nvSpPr>
        <p:spPr bwMode="auto">
          <a:xfrm>
            <a:off x="6654873" y="2929698"/>
            <a:ext cx="163242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73" name="TextBox 72">
            <a:extLst>
              <a:ext uri="{FF2B5EF4-FFF2-40B4-BE49-F238E27FC236}">
                <a16:creationId xmlns:a16="http://schemas.microsoft.com/office/drawing/2014/main" id="{F3BB4160-4DA8-4038-9374-48DAD1917C33}"/>
              </a:ext>
            </a:extLst>
          </p:cNvPr>
          <p:cNvSpPr txBox="1"/>
          <p:nvPr/>
        </p:nvSpPr>
        <p:spPr>
          <a:xfrm>
            <a:off x="9225700" y="4679767"/>
            <a:ext cx="2811277" cy="1015663"/>
          </a:xfrm>
          <a:prstGeom prst="rect">
            <a:avLst/>
          </a:prstGeom>
          <a:noFill/>
        </p:spPr>
        <p:txBody>
          <a:bodyPr wrap="square" rtlCol="0">
            <a:spAutoFit/>
          </a:bodyPr>
          <a:lstStyle/>
          <a:p>
            <a:pPr algn="ctr"/>
            <a:r>
              <a:rPr lang="en-US" sz="2000" dirty="0">
                <a:latin typeface="Gabriola" panose="04040605051002020D02" pitchFamily="82" charset="0"/>
              </a:rPr>
              <a:t>POP QUIZ!</a:t>
            </a:r>
          </a:p>
          <a:p>
            <a:pPr algn="ctr"/>
            <a:r>
              <a:rPr lang="en-US" sz="2000" dirty="0">
                <a:latin typeface="Gabriola" panose="04040605051002020D02" pitchFamily="82" charset="0"/>
              </a:rPr>
              <a:t>What does an E/e’ &lt; 8 indicate?</a:t>
            </a:r>
          </a:p>
          <a:p>
            <a:pPr algn="ctr"/>
            <a:r>
              <a:rPr lang="en-US" sz="2000" dirty="0">
                <a:latin typeface="Gabriola" panose="04040605051002020D02" pitchFamily="82" charset="0"/>
              </a:rPr>
              <a:t>What does an E/e’ &gt; 14 indicate?  </a:t>
            </a:r>
            <a:endParaRPr lang="en-US" dirty="0">
              <a:latin typeface="Gabriola" panose="04040605051002020D02" pitchFamily="82" charset="0"/>
            </a:endParaRPr>
          </a:p>
        </p:txBody>
      </p:sp>
      <p:sp>
        <p:nvSpPr>
          <p:cNvPr id="60" name="Rectangle 338">
            <a:extLst>
              <a:ext uri="{FF2B5EF4-FFF2-40B4-BE49-F238E27FC236}">
                <a16:creationId xmlns:a16="http://schemas.microsoft.com/office/drawing/2014/main" id="{73602E59-431D-4E82-BA34-4BFB58BE501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0" name="Object 69">
            <a:extLst>
              <a:ext uri="{FF2B5EF4-FFF2-40B4-BE49-F238E27FC236}">
                <a16:creationId xmlns:a16="http://schemas.microsoft.com/office/drawing/2014/main" id="{453E4007-76C3-4689-B88E-6D8EFB38FC44}"/>
              </a:ext>
            </a:extLst>
          </p:cNvPr>
          <p:cNvGraphicFramePr>
            <a:graphicFrameLocks noChangeAspect="1"/>
          </p:cNvGraphicFramePr>
          <p:nvPr>
            <p:extLst>
              <p:ext uri="{D42A27DB-BD31-4B8C-83A1-F6EECF244321}">
                <p14:modId xmlns:p14="http://schemas.microsoft.com/office/powerpoint/2010/main" val="3581542730"/>
              </p:ext>
            </p:extLst>
          </p:nvPr>
        </p:nvGraphicFramePr>
        <p:xfrm>
          <a:off x="3631411" y="1411060"/>
          <a:ext cx="2326871" cy="2436185"/>
        </p:xfrm>
        <a:graphic>
          <a:graphicData uri="http://schemas.openxmlformats.org/presentationml/2006/ole">
            <mc:AlternateContent xmlns:mc="http://schemas.openxmlformats.org/markup-compatibility/2006">
              <mc:Choice xmlns:v="urn:schemas-microsoft-com:vml" Requires="v">
                <p:oleObj name="Bitmap Image" r:id="rId4" imgW="5447619" imgH="5772956" progId="Paint.Picture">
                  <p:embed/>
                </p:oleObj>
              </mc:Choice>
              <mc:Fallback>
                <p:oleObj name="Bitmap Image" r:id="rId4" imgW="5447619" imgH="5772956" progId="Paint.Picture">
                  <p:embed/>
                  <p:pic>
                    <p:nvPicPr>
                      <p:cNvPr id="70" name="Object 69">
                        <a:extLst>
                          <a:ext uri="{FF2B5EF4-FFF2-40B4-BE49-F238E27FC236}">
                            <a16:creationId xmlns:a16="http://schemas.microsoft.com/office/drawing/2014/main" id="{453E4007-76C3-4689-B88E-6D8EFB38F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1411" y="1411060"/>
                        <a:ext cx="2326871" cy="2436185"/>
                      </a:xfrm>
                      <a:prstGeom prst="rect">
                        <a:avLst/>
                      </a:prstGeom>
                      <a:noFill/>
                    </p:spPr>
                  </p:pic>
                </p:oleObj>
              </mc:Fallback>
            </mc:AlternateContent>
          </a:graphicData>
        </a:graphic>
      </p:graphicFrame>
      <p:sp>
        <p:nvSpPr>
          <p:cNvPr id="75" name="TextBox 74">
            <a:extLst>
              <a:ext uri="{FF2B5EF4-FFF2-40B4-BE49-F238E27FC236}">
                <a16:creationId xmlns:a16="http://schemas.microsoft.com/office/drawing/2014/main" id="{FACAB75F-2382-4F8B-B541-75DC57B56B86}"/>
              </a:ext>
            </a:extLst>
          </p:cNvPr>
          <p:cNvSpPr txBox="1"/>
          <p:nvPr/>
        </p:nvSpPr>
        <p:spPr>
          <a:xfrm>
            <a:off x="155023" y="4674262"/>
            <a:ext cx="4060032" cy="1015663"/>
          </a:xfrm>
          <a:prstGeom prst="rect">
            <a:avLst/>
          </a:prstGeom>
          <a:noFill/>
        </p:spPr>
        <p:txBody>
          <a:bodyPr wrap="square">
            <a:spAutoFit/>
          </a:bodyPr>
          <a:lstStyle/>
          <a:p>
            <a:pPr algn="ctr"/>
            <a:r>
              <a:rPr lang="en-US" sz="2000" dirty="0">
                <a:latin typeface="Gabriola" panose="04040605051002020D02" pitchFamily="82" charset="0"/>
              </a:rPr>
              <a:t>POP QUIZ!</a:t>
            </a:r>
          </a:p>
          <a:p>
            <a:pPr algn="ctr"/>
            <a:r>
              <a:rPr lang="en-US" sz="2000" dirty="0">
                <a:latin typeface="Gabriola" panose="04040605051002020D02" pitchFamily="82" charset="0"/>
              </a:rPr>
              <a:t>What does TDI of the mitral annulus measure </a:t>
            </a:r>
          </a:p>
          <a:p>
            <a:pPr algn="ctr"/>
            <a:r>
              <a:rPr lang="en-US" sz="2000" dirty="0">
                <a:latin typeface="Gabriola" panose="04040605051002020D02" pitchFamily="82" charset="0"/>
              </a:rPr>
              <a:t>&amp; what is it a mirror image of?</a:t>
            </a:r>
          </a:p>
        </p:txBody>
      </p:sp>
    </p:spTree>
    <p:extLst>
      <p:ext uri="{BB962C8B-B14F-4D97-AF65-F5344CB8AC3E}">
        <p14:creationId xmlns:p14="http://schemas.microsoft.com/office/powerpoint/2010/main" val="379304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895734" y="5404047"/>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rect">
              <a:fillToRect l="50000" t="50000" r="50000" b="50000"/>
            </a:path>
            <a:tileRect/>
          </a:gradFill>
          <a:ln>
            <a:noFill/>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56387" y="4065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52" name="Table 61">
            <a:extLst>
              <a:ext uri="{FF2B5EF4-FFF2-40B4-BE49-F238E27FC236}">
                <a16:creationId xmlns:a16="http://schemas.microsoft.com/office/drawing/2014/main" id="{57AE0F7E-8B08-48E9-A235-C0FDD0A79B65}"/>
              </a:ext>
            </a:extLst>
          </p:cNvPr>
          <p:cNvGraphicFramePr>
            <a:graphicFrameLocks noGrp="1"/>
          </p:cNvGraphicFramePr>
          <p:nvPr>
            <p:extLst>
              <p:ext uri="{D42A27DB-BD31-4B8C-83A1-F6EECF244321}">
                <p14:modId xmlns:p14="http://schemas.microsoft.com/office/powerpoint/2010/main" val="2696841943"/>
              </p:ext>
            </p:extLst>
          </p:nvPr>
        </p:nvGraphicFramePr>
        <p:xfrm>
          <a:off x="585847" y="946120"/>
          <a:ext cx="11029890" cy="4946698"/>
        </p:xfrm>
        <a:graphic>
          <a:graphicData uri="http://schemas.openxmlformats.org/drawingml/2006/table">
            <a:tbl>
              <a:tblPr firstRow="1" bandRow="1">
                <a:tableStyleId>{5C22544A-7EE6-4342-B048-85BDC9FD1C3A}</a:tableStyleId>
              </a:tblPr>
              <a:tblGrid>
                <a:gridCol w="5484321">
                  <a:extLst>
                    <a:ext uri="{9D8B030D-6E8A-4147-A177-3AD203B41FA5}">
                      <a16:colId xmlns:a16="http://schemas.microsoft.com/office/drawing/2014/main" val="3926617193"/>
                    </a:ext>
                  </a:extLst>
                </a:gridCol>
                <a:gridCol w="5545569">
                  <a:extLst>
                    <a:ext uri="{9D8B030D-6E8A-4147-A177-3AD203B41FA5}">
                      <a16:colId xmlns:a16="http://schemas.microsoft.com/office/drawing/2014/main" val="2547869001"/>
                    </a:ext>
                  </a:extLst>
                </a:gridCol>
              </a:tblGrid>
              <a:tr h="49466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39412522"/>
                  </a:ext>
                </a:extLst>
              </a:tr>
            </a:tbl>
          </a:graphicData>
        </a:graphic>
      </p:graphicFrame>
      <p:sp>
        <p:nvSpPr>
          <p:cNvPr id="11" name="TextBox 10">
            <a:extLst>
              <a:ext uri="{FF2B5EF4-FFF2-40B4-BE49-F238E27FC236}">
                <a16:creationId xmlns:a16="http://schemas.microsoft.com/office/drawing/2014/main" id="{127166F8-804F-4F93-B51F-9EDCDABCE823}"/>
              </a:ext>
            </a:extLst>
          </p:cNvPr>
          <p:cNvSpPr txBox="1"/>
          <p:nvPr/>
        </p:nvSpPr>
        <p:spPr>
          <a:xfrm>
            <a:off x="706558" y="932124"/>
            <a:ext cx="5897866" cy="461665"/>
          </a:xfrm>
          <a:prstGeom prst="rect">
            <a:avLst/>
          </a:prstGeom>
          <a:noFill/>
        </p:spPr>
        <p:txBody>
          <a:bodyPr wrap="square" rtlCol="0">
            <a:spAutoFit/>
          </a:bodyPr>
          <a:lstStyle/>
          <a:p>
            <a:r>
              <a:rPr lang="en-US" sz="2400" dirty="0">
                <a:solidFill>
                  <a:schemeClr val="accent6">
                    <a:lumMod val="50000"/>
                  </a:schemeClr>
                </a:solidFill>
              </a:rPr>
              <a:t> </a:t>
            </a:r>
            <a:r>
              <a:rPr lang="en-US" sz="2400" dirty="0"/>
              <a:t>A                                                                           B    </a:t>
            </a:r>
          </a:p>
        </p:txBody>
      </p:sp>
      <p:sp>
        <p:nvSpPr>
          <p:cNvPr id="62" name="TextBox 61">
            <a:extLst>
              <a:ext uri="{FF2B5EF4-FFF2-40B4-BE49-F238E27FC236}">
                <a16:creationId xmlns:a16="http://schemas.microsoft.com/office/drawing/2014/main" id="{EF839DF0-A27C-42B8-BE67-8248D8373DAF}"/>
              </a:ext>
            </a:extLst>
          </p:cNvPr>
          <p:cNvSpPr txBox="1"/>
          <p:nvPr/>
        </p:nvSpPr>
        <p:spPr>
          <a:xfrm>
            <a:off x="1205833" y="3446467"/>
            <a:ext cx="7132706" cy="646331"/>
          </a:xfrm>
          <a:prstGeom prst="rect">
            <a:avLst/>
          </a:prstGeom>
          <a:noFill/>
        </p:spPr>
        <p:txBody>
          <a:bodyPr wrap="square" rtlCol="0">
            <a:spAutoFit/>
          </a:bodyPr>
          <a:lstStyle/>
          <a:p>
            <a:r>
              <a:rPr lang="en-US" sz="1800" dirty="0"/>
              <a:t>MV E = 1.5 m/s                                                                           MV E = 0.8 m/s TDI e’ = 0.15 m/s                                                                        TDI e’ = 0.07 m/s </a:t>
            </a:r>
          </a:p>
        </p:txBody>
      </p:sp>
      <p:graphicFrame>
        <p:nvGraphicFramePr>
          <p:cNvPr id="72" name="Object 71">
            <a:extLst>
              <a:ext uri="{FF2B5EF4-FFF2-40B4-BE49-F238E27FC236}">
                <a16:creationId xmlns:a16="http://schemas.microsoft.com/office/drawing/2014/main" id="{91373334-B7FD-424A-A1B5-B58FA5B2C3D7}"/>
              </a:ext>
            </a:extLst>
          </p:cNvPr>
          <p:cNvGraphicFramePr>
            <a:graphicFrameLocks noChangeAspect="1"/>
          </p:cNvGraphicFramePr>
          <p:nvPr>
            <p:extLst>
              <p:ext uri="{D42A27DB-BD31-4B8C-83A1-F6EECF244321}">
                <p14:modId xmlns:p14="http://schemas.microsoft.com/office/powerpoint/2010/main" val="458916174"/>
              </p:ext>
            </p:extLst>
          </p:nvPr>
        </p:nvGraphicFramePr>
        <p:xfrm>
          <a:off x="1301274" y="1290883"/>
          <a:ext cx="2622550" cy="2028825"/>
        </p:xfrm>
        <a:graphic>
          <a:graphicData uri="http://schemas.openxmlformats.org/presentationml/2006/ole">
            <mc:AlternateContent xmlns:mc="http://schemas.openxmlformats.org/markup-compatibility/2006">
              <mc:Choice xmlns:v="urn:schemas-microsoft-com:vml" Requires="v">
                <p:oleObj name="Bitmap Image" r:id="rId3" imgW="1886040" imgH="1438200" progId="Paint.Picture">
                  <p:embed/>
                </p:oleObj>
              </mc:Choice>
              <mc:Fallback>
                <p:oleObj name="Bitmap Image" r:id="rId3" imgW="1886040" imgH="1438200" progId="Paint.Picture">
                  <p:embed/>
                  <p:pic>
                    <p:nvPicPr>
                      <p:cNvPr id="72" name="Object 71">
                        <a:extLst>
                          <a:ext uri="{FF2B5EF4-FFF2-40B4-BE49-F238E27FC236}">
                            <a16:creationId xmlns:a16="http://schemas.microsoft.com/office/drawing/2014/main" id="{91373334-B7FD-424A-A1B5-B58FA5B2C3D7}"/>
                          </a:ext>
                        </a:extLst>
                      </p:cNvPr>
                      <p:cNvPicPr>
                        <a:picLocks noChangeAspect="1" noChangeArrowheads="1"/>
                      </p:cNvPicPr>
                      <p:nvPr/>
                    </p:nvPicPr>
                    <p:blipFill>
                      <a:blip r:embed="rId4"/>
                      <a:srcRect/>
                      <a:stretch>
                        <a:fillRect/>
                      </a:stretch>
                    </p:blipFill>
                    <p:spPr bwMode="auto">
                      <a:xfrm>
                        <a:off x="1301274" y="1290883"/>
                        <a:ext cx="2622550" cy="2028825"/>
                      </a:xfrm>
                      <a:prstGeom prst="rect">
                        <a:avLst/>
                      </a:prstGeom>
                      <a:noFill/>
                    </p:spPr>
                  </p:pic>
                </p:oleObj>
              </mc:Fallback>
            </mc:AlternateContent>
          </a:graphicData>
        </a:graphic>
      </p:graphicFrame>
      <p:graphicFrame>
        <p:nvGraphicFramePr>
          <p:cNvPr id="73" name="Object 72">
            <a:extLst>
              <a:ext uri="{FF2B5EF4-FFF2-40B4-BE49-F238E27FC236}">
                <a16:creationId xmlns:a16="http://schemas.microsoft.com/office/drawing/2014/main" id="{94EF7D68-0FA1-4AC2-86BA-EE1A210CACD0}"/>
              </a:ext>
            </a:extLst>
          </p:cNvPr>
          <p:cNvGraphicFramePr>
            <a:graphicFrameLocks noChangeAspect="1"/>
          </p:cNvGraphicFramePr>
          <p:nvPr>
            <p:extLst>
              <p:ext uri="{D42A27DB-BD31-4B8C-83A1-F6EECF244321}">
                <p14:modId xmlns:p14="http://schemas.microsoft.com/office/powerpoint/2010/main" val="1676693413"/>
              </p:ext>
            </p:extLst>
          </p:nvPr>
        </p:nvGraphicFramePr>
        <p:xfrm>
          <a:off x="3343060" y="3625477"/>
          <a:ext cx="2405735" cy="1972831"/>
        </p:xfrm>
        <a:graphic>
          <a:graphicData uri="http://schemas.openxmlformats.org/presentationml/2006/ole">
            <mc:AlternateContent xmlns:mc="http://schemas.openxmlformats.org/markup-compatibility/2006">
              <mc:Choice xmlns:v="urn:schemas-microsoft-com:vml" Requires="v">
                <p:oleObj name="Bitmap Image" r:id="rId5" imgW="4210200" imgH="3238560" progId="Paint.Picture">
                  <p:embed/>
                </p:oleObj>
              </mc:Choice>
              <mc:Fallback>
                <p:oleObj name="Bitmap Image" r:id="rId5" imgW="4210200" imgH="3238560" progId="Paint.Picture">
                  <p:embed/>
                  <p:pic>
                    <p:nvPicPr>
                      <p:cNvPr id="73" name="Object 72">
                        <a:extLst>
                          <a:ext uri="{FF2B5EF4-FFF2-40B4-BE49-F238E27FC236}">
                            <a16:creationId xmlns:a16="http://schemas.microsoft.com/office/drawing/2014/main" id="{94EF7D68-0FA1-4AC2-86BA-EE1A210CACD0}"/>
                          </a:ext>
                        </a:extLst>
                      </p:cNvPr>
                      <p:cNvPicPr>
                        <a:picLocks noChangeAspect="1" noChangeArrowheads="1"/>
                      </p:cNvPicPr>
                      <p:nvPr/>
                    </p:nvPicPr>
                    <p:blipFill>
                      <a:blip r:embed="rId6"/>
                      <a:srcRect/>
                      <a:stretch>
                        <a:fillRect/>
                      </a:stretch>
                    </p:blipFill>
                    <p:spPr bwMode="auto">
                      <a:xfrm>
                        <a:off x="3343060" y="3625477"/>
                        <a:ext cx="2405735" cy="1972831"/>
                      </a:xfrm>
                      <a:prstGeom prst="rect">
                        <a:avLst/>
                      </a:prstGeom>
                      <a:noFill/>
                    </p:spPr>
                  </p:pic>
                </p:oleObj>
              </mc:Fallback>
            </mc:AlternateContent>
          </a:graphicData>
        </a:graphic>
      </p:graphicFrame>
      <p:graphicFrame>
        <p:nvGraphicFramePr>
          <p:cNvPr id="75" name="Object 74">
            <a:extLst>
              <a:ext uri="{FF2B5EF4-FFF2-40B4-BE49-F238E27FC236}">
                <a16:creationId xmlns:a16="http://schemas.microsoft.com/office/drawing/2014/main" id="{F87937BC-2138-4E15-AD65-4D33E0877FF6}"/>
              </a:ext>
            </a:extLst>
          </p:cNvPr>
          <p:cNvGraphicFramePr>
            <a:graphicFrameLocks noChangeAspect="1"/>
          </p:cNvGraphicFramePr>
          <p:nvPr>
            <p:extLst>
              <p:ext uri="{D42A27DB-BD31-4B8C-83A1-F6EECF244321}">
                <p14:modId xmlns:p14="http://schemas.microsoft.com/office/powerpoint/2010/main" val="4118148403"/>
              </p:ext>
            </p:extLst>
          </p:nvPr>
        </p:nvGraphicFramePr>
        <p:xfrm>
          <a:off x="6626040" y="1290883"/>
          <a:ext cx="2258322" cy="2027842"/>
        </p:xfrm>
        <a:graphic>
          <a:graphicData uri="http://schemas.openxmlformats.org/presentationml/2006/ole">
            <mc:AlternateContent xmlns:mc="http://schemas.openxmlformats.org/markup-compatibility/2006">
              <mc:Choice xmlns:v="urn:schemas-microsoft-com:vml" Requires="v">
                <p:oleObj name="Bitmap Image" r:id="rId7" imgW="1295280" imgH="1066680" progId="Paint.Picture">
                  <p:embed/>
                </p:oleObj>
              </mc:Choice>
              <mc:Fallback>
                <p:oleObj name="Bitmap Image" r:id="rId7" imgW="1295280" imgH="1066680" progId="Paint.Picture">
                  <p:embed/>
                  <p:pic>
                    <p:nvPicPr>
                      <p:cNvPr id="75" name="Object 74">
                        <a:extLst>
                          <a:ext uri="{FF2B5EF4-FFF2-40B4-BE49-F238E27FC236}">
                            <a16:creationId xmlns:a16="http://schemas.microsoft.com/office/drawing/2014/main" id="{F87937BC-2138-4E15-AD65-4D33E0877FF6}"/>
                          </a:ext>
                        </a:extLst>
                      </p:cNvPr>
                      <p:cNvPicPr>
                        <a:picLocks noChangeAspect="1" noChangeArrowheads="1"/>
                      </p:cNvPicPr>
                      <p:nvPr/>
                    </p:nvPicPr>
                    <p:blipFill>
                      <a:blip r:embed="rId8"/>
                      <a:srcRect/>
                      <a:stretch>
                        <a:fillRect/>
                      </a:stretch>
                    </p:blipFill>
                    <p:spPr bwMode="auto">
                      <a:xfrm>
                        <a:off x="6626040" y="1290883"/>
                        <a:ext cx="2258322" cy="2027842"/>
                      </a:xfrm>
                      <a:prstGeom prst="rect">
                        <a:avLst/>
                      </a:prstGeom>
                      <a:noFill/>
                    </p:spPr>
                  </p:pic>
                </p:oleObj>
              </mc:Fallback>
            </mc:AlternateContent>
          </a:graphicData>
        </a:graphic>
      </p:graphicFrame>
      <p:graphicFrame>
        <p:nvGraphicFramePr>
          <p:cNvPr id="76" name="Object 75">
            <a:extLst>
              <a:ext uri="{FF2B5EF4-FFF2-40B4-BE49-F238E27FC236}">
                <a16:creationId xmlns:a16="http://schemas.microsoft.com/office/drawing/2014/main" id="{3BF66555-6A2B-48D3-9196-63A7B463F0F0}"/>
              </a:ext>
            </a:extLst>
          </p:cNvPr>
          <p:cNvGraphicFramePr>
            <a:graphicFrameLocks noChangeAspect="1"/>
          </p:cNvGraphicFramePr>
          <p:nvPr>
            <p:extLst>
              <p:ext uri="{D42A27DB-BD31-4B8C-83A1-F6EECF244321}">
                <p14:modId xmlns:p14="http://schemas.microsoft.com/office/powerpoint/2010/main" val="1563989674"/>
              </p:ext>
            </p:extLst>
          </p:nvPr>
        </p:nvGraphicFramePr>
        <p:xfrm>
          <a:off x="8369856" y="3625475"/>
          <a:ext cx="2931867" cy="1972833"/>
        </p:xfrm>
        <a:graphic>
          <a:graphicData uri="http://schemas.openxmlformats.org/presentationml/2006/ole">
            <mc:AlternateContent xmlns:mc="http://schemas.openxmlformats.org/markup-compatibility/2006">
              <mc:Choice xmlns:v="urn:schemas-microsoft-com:vml" Requires="v">
                <p:oleObj name="Bitmap Image" r:id="rId9" imgW="1600200" imgH="1009800" progId="Paint.Picture">
                  <p:embed/>
                </p:oleObj>
              </mc:Choice>
              <mc:Fallback>
                <p:oleObj name="Bitmap Image" r:id="rId9" imgW="1600200" imgH="1009800" progId="Paint.Picture">
                  <p:embed/>
                  <p:pic>
                    <p:nvPicPr>
                      <p:cNvPr id="76" name="Object 75">
                        <a:extLst>
                          <a:ext uri="{FF2B5EF4-FFF2-40B4-BE49-F238E27FC236}">
                            <a16:creationId xmlns:a16="http://schemas.microsoft.com/office/drawing/2014/main" id="{3BF66555-6A2B-48D3-9196-63A7B463F0F0}"/>
                          </a:ext>
                        </a:extLst>
                      </p:cNvPr>
                      <p:cNvPicPr>
                        <a:picLocks noChangeAspect="1" noChangeArrowheads="1"/>
                      </p:cNvPicPr>
                      <p:nvPr/>
                    </p:nvPicPr>
                    <p:blipFill>
                      <a:blip r:embed="rId10"/>
                      <a:srcRect/>
                      <a:stretch>
                        <a:fillRect/>
                      </a:stretch>
                    </p:blipFill>
                    <p:spPr bwMode="auto">
                      <a:xfrm>
                        <a:off x="8369856" y="3625475"/>
                        <a:ext cx="2931867" cy="1972833"/>
                      </a:xfrm>
                      <a:prstGeom prst="rect">
                        <a:avLst/>
                      </a:prstGeom>
                      <a:noFill/>
                    </p:spPr>
                  </p:pic>
                </p:oleObj>
              </mc:Fallback>
            </mc:AlternateContent>
          </a:graphicData>
        </a:graphic>
      </p:graphicFrame>
      <p:sp>
        <p:nvSpPr>
          <p:cNvPr id="77" name="TextBox 76">
            <a:extLst>
              <a:ext uri="{FF2B5EF4-FFF2-40B4-BE49-F238E27FC236}">
                <a16:creationId xmlns:a16="http://schemas.microsoft.com/office/drawing/2014/main" id="{855262C0-D05D-4751-8029-EF96B162F2FE}"/>
              </a:ext>
            </a:extLst>
          </p:cNvPr>
          <p:cNvSpPr txBox="1"/>
          <p:nvPr/>
        </p:nvSpPr>
        <p:spPr>
          <a:xfrm>
            <a:off x="4524114" y="147166"/>
            <a:ext cx="2915223" cy="707886"/>
          </a:xfrm>
          <a:prstGeom prst="rect">
            <a:avLst/>
          </a:prstGeom>
          <a:noFill/>
        </p:spPr>
        <p:txBody>
          <a:bodyPr wrap="square" rtlCol="0">
            <a:spAutoFit/>
          </a:bodyPr>
          <a:lstStyle/>
          <a:p>
            <a:pPr algn="ctr"/>
            <a:r>
              <a:rPr lang="en-US" sz="2000" dirty="0">
                <a:latin typeface="Gabriola" panose="04040605051002020D02" pitchFamily="82" charset="0"/>
              </a:rPr>
              <a:t>POP QUIZ!</a:t>
            </a:r>
          </a:p>
          <a:p>
            <a:pPr algn="ctr"/>
            <a:r>
              <a:rPr lang="en-US" sz="2000" dirty="0">
                <a:latin typeface="Gabriola" panose="04040605051002020D02" pitchFamily="82" charset="0"/>
              </a:rPr>
              <a:t>Calculate the E/e’ ratios.</a:t>
            </a:r>
          </a:p>
        </p:txBody>
      </p:sp>
    </p:spTree>
    <p:extLst>
      <p:ext uri="{BB962C8B-B14F-4D97-AF65-F5344CB8AC3E}">
        <p14:creationId xmlns:p14="http://schemas.microsoft.com/office/powerpoint/2010/main" val="3543460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13</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29782949"/>
              </p:ext>
            </p:extLst>
          </p:nvPr>
        </p:nvGraphicFramePr>
        <p:xfrm>
          <a:off x="503028" y="715548"/>
          <a:ext cx="7014920" cy="4572000"/>
        </p:xfrm>
        <a:graphic>
          <a:graphicData uri="http://schemas.openxmlformats.org/drawingml/2006/table">
            <a:tbl>
              <a:tblPr firstRow="1" bandRow="1">
                <a:tableStyleId>{5C22544A-7EE6-4342-B048-85BDC9FD1C3A}</a:tableStyleId>
              </a:tblPr>
              <a:tblGrid>
                <a:gridCol w="7014920">
                  <a:extLst>
                    <a:ext uri="{9D8B030D-6E8A-4147-A177-3AD203B41FA5}">
                      <a16:colId xmlns:a16="http://schemas.microsoft.com/office/drawing/2014/main" val="3969356882"/>
                    </a:ext>
                  </a:extLst>
                </a:gridCol>
              </a:tblGrid>
              <a:tr h="316913">
                <a:tc>
                  <a:txBody>
                    <a:bodyPr/>
                    <a:lstStyle/>
                    <a:p>
                      <a:pPr algn="ctr"/>
                      <a:r>
                        <a:rPr lang="en-US" sz="2400" b="0" dirty="0">
                          <a:solidFill>
                            <a:schemeClr val="bg1"/>
                          </a:solidFill>
                          <a:latin typeface="+mj-lt"/>
                        </a:rPr>
                        <a:t>(8) LAVi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952972562"/>
                  </a:ext>
                </a:extLst>
              </a:tr>
              <a:tr h="3217856">
                <a:tc>
                  <a:txBody>
                    <a:bodyPr/>
                    <a:lstStyle/>
                    <a:p>
                      <a:pPr marL="0" lvl="0" indent="0" algn="l">
                        <a:buFont typeface="Arial" panose="020B0604020202020204" pitchFamily="34" charset="0"/>
                        <a:buNone/>
                      </a:pPr>
                      <a:r>
                        <a:rPr lang="en-US" sz="2400" b="0" u="sng" kern="1200" dirty="0">
                          <a:solidFill>
                            <a:schemeClr val="dk1"/>
                          </a:solidFill>
                          <a:effectLst/>
                          <a:latin typeface="+mj-lt"/>
                          <a:ea typeface="+mn-ea"/>
                          <a:cs typeface="+mn-cs"/>
                        </a:rPr>
                        <a:t>DEFINITION</a:t>
                      </a:r>
                      <a:endParaRPr lang="en-US" sz="2000" b="0" u="sng" kern="1200" dirty="0">
                        <a:solidFill>
                          <a:schemeClr val="dk1"/>
                        </a:solidFill>
                        <a:effectLst/>
                        <a:latin typeface="+mj-lt"/>
                        <a:ea typeface="+mn-ea"/>
                        <a:cs typeface="+mn-cs"/>
                      </a:endParaRPr>
                    </a:p>
                    <a:p>
                      <a:pPr marL="0" lvl="0" indent="0" algn="l">
                        <a:buFont typeface="Arial" panose="020B0604020202020204" pitchFamily="34" charset="0"/>
                        <a:buNone/>
                      </a:pPr>
                      <a:endParaRPr lang="en-US" sz="2000" b="0" kern="1200" dirty="0">
                        <a:solidFill>
                          <a:schemeClr val="dk1"/>
                        </a:solidFill>
                        <a:effectLst/>
                        <a:latin typeface="+mn-lt"/>
                        <a:ea typeface="+mn-ea"/>
                        <a:cs typeface="+mn-cs"/>
                      </a:endParaRPr>
                    </a:p>
                    <a:p>
                      <a:pPr marL="342900" lvl="0" indent="-342900" algn="l">
                        <a:buFont typeface="Arial" panose="020B0604020202020204" pitchFamily="34" charset="0"/>
                        <a:buChar char="•"/>
                      </a:pPr>
                      <a:r>
                        <a:rPr lang="en-US" sz="2000" b="0" kern="1200" dirty="0">
                          <a:solidFill>
                            <a:schemeClr val="dk1"/>
                          </a:solidFill>
                          <a:effectLst/>
                          <a:latin typeface="+mn-lt"/>
                          <a:ea typeface="+mn-ea"/>
                          <a:cs typeface="+mn-cs"/>
                        </a:rPr>
                        <a:t>LAVi = LAV indexed to BSA = </a:t>
                      </a:r>
                      <a:r>
                        <a:rPr lang="en-US" sz="2000" b="1" kern="1200" dirty="0">
                          <a:solidFill>
                            <a:schemeClr val="dk1"/>
                          </a:solidFill>
                          <a:effectLst/>
                          <a:latin typeface="+mn-lt"/>
                          <a:ea typeface="+mn-ea"/>
                          <a:cs typeface="+mn-cs"/>
                        </a:rPr>
                        <a:t>LAV/BSA</a:t>
                      </a:r>
                    </a:p>
                    <a:p>
                      <a:pPr marL="342900" lvl="0" indent="-342900" algn="l">
                        <a:buFont typeface="Arial" panose="020B0604020202020204" pitchFamily="34" charset="0"/>
                        <a:buChar char="•"/>
                      </a:pPr>
                      <a:endParaRPr lang="en-US" sz="2000" b="0" i="0" kern="1200" dirty="0">
                        <a:solidFill>
                          <a:schemeClr val="dk1"/>
                        </a:solidFill>
                        <a:effectLst/>
                        <a:latin typeface="+mn-lt"/>
                        <a:ea typeface="+mn-ea"/>
                        <a:cs typeface="+mn-cs"/>
                      </a:endParaRPr>
                    </a:p>
                    <a:p>
                      <a:pPr marL="342900" lvl="0" indent="-342900" algn="l">
                        <a:buFont typeface="Arial" panose="020B0604020202020204" pitchFamily="34" charset="0"/>
                        <a:buChar char="•"/>
                      </a:pPr>
                      <a:r>
                        <a:rPr lang="en-US" sz="2000" b="0" i="0" kern="1200" dirty="0">
                          <a:solidFill>
                            <a:schemeClr val="dk1"/>
                          </a:solidFill>
                          <a:effectLst/>
                          <a:latin typeface="+mn-lt"/>
                          <a:ea typeface="+mn-ea"/>
                          <a:cs typeface="+mn-cs"/>
                        </a:rPr>
                        <a:t>represents cumulative effect of increased LV filling pressure</a:t>
                      </a:r>
                    </a:p>
                    <a:p>
                      <a:pPr marL="342900" lvl="0" indent="-342900" algn="l">
                        <a:buFont typeface="Arial" panose="020B0604020202020204" pitchFamily="34" charset="0"/>
                        <a:buChar char="•"/>
                      </a:pPr>
                      <a:endParaRPr lang="en-US" sz="2000" b="0" kern="1200" dirty="0">
                        <a:solidFill>
                          <a:schemeClr val="dk1"/>
                        </a:solidFill>
                        <a:effectLst/>
                        <a:latin typeface="+mn-lt"/>
                        <a:ea typeface="+mn-ea"/>
                        <a:cs typeface="+mn-cs"/>
                      </a:endParaRPr>
                    </a:p>
                    <a:p>
                      <a:pPr marL="342900" lvl="0" indent="-342900" algn="l">
                        <a:buFont typeface="Arial" panose="020B0604020202020204" pitchFamily="34" charset="0"/>
                        <a:buChar char="•"/>
                      </a:pPr>
                      <a:r>
                        <a:rPr lang="en-US" sz="2000" b="0" kern="1200" dirty="0">
                          <a:solidFill>
                            <a:schemeClr val="dk1"/>
                          </a:solidFill>
                          <a:effectLst/>
                          <a:latin typeface="+mn-lt"/>
                          <a:ea typeface="+mn-ea"/>
                          <a:cs typeface="+mn-cs"/>
                        </a:rPr>
                        <a:t>increased LAVi:</a:t>
                      </a:r>
                    </a:p>
                    <a:p>
                      <a:pPr lvl="0"/>
                      <a:endParaRPr lang="en-US" sz="2000" b="0" kern="1200" dirty="0">
                        <a:solidFill>
                          <a:schemeClr val="dk1"/>
                        </a:solidFill>
                        <a:effectLst/>
                        <a:latin typeface="+mn-lt"/>
                        <a:ea typeface="+mn-ea"/>
                        <a:cs typeface="+mn-cs"/>
                      </a:endParaRPr>
                    </a:p>
                    <a:p>
                      <a:pPr marL="628650" lvl="0" indent="-398463">
                        <a:buFont typeface="Wingdings" panose="05000000000000000000" pitchFamily="2" charset="2"/>
                        <a:buChar char="ü"/>
                        <a:tabLst>
                          <a:tab pos="628650" algn="l"/>
                        </a:tabLst>
                      </a:pPr>
                      <a:r>
                        <a:rPr lang="en-US" sz="2000" b="0" kern="1200" dirty="0">
                          <a:solidFill>
                            <a:schemeClr val="dk1"/>
                          </a:solidFill>
                          <a:effectLst/>
                          <a:latin typeface="+mn-lt"/>
                          <a:ea typeface="+mn-ea"/>
                          <a:cs typeface="+mn-cs"/>
                        </a:rPr>
                        <a:t>predicts outcome</a:t>
                      </a:r>
                    </a:p>
                    <a:p>
                      <a:pPr marL="628650" lvl="0" indent="-398463">
                        <a:buFont typeface="Wingdings" panose="05000000000000000000" pitchFamily="2" charset="2"/>
                        <a:buChar char="ü"/>
                        <a:tabLst>
                          <a:tab pos="628650" algn="l"/>
                        </a:tabLst>
                      </a:pPr>
                      <a:r>
                        <a:rPr lang="en-US" sz="2000" b="0" kern="1200" dirty="0">
                          <a:solidFill>
                            <a:schemeClr val="dk1"/>
                          </a:solidFill>
                          <a:effectLst/>
                          <a:latin typeface="+mn-lt"/>
                          <a:ea typeface="+mn-ea"/>
                          <a:cs typeface="+mn-cs"/>
                        </a:rPr>
                        <a:t>reflects increased LAP (in absence of MV disease)</a:t>
                      </a:r>
                    </a:p>
                    <a:p>
                      <a:pPr marL="628650" lvl="0" indent="-398463">
                        <a:buFont typeface="Wingdings" panose="05000000000000000000" pitchFamily="2" charset="2"/>
                        <a:buChar char="ü"/>
                        <a:tabLst>
                          <a:tab pos="628650" algn="l"/>
                        </a:tabLst>
                      </a:pPr>
                      <a:r>
                        <a:rPr lang="en-US" sz="2000" b="0" kern="1200" dirty="0">
                          <a:solidFill>
                            <a:schemeClr val="dk1"/>
                          </a:solidFill>
                          <a:effectLst/>
                          <a:latin typeface="+mn-lt"/>
                          <a:ea typeface="+mn-ea"/>
                          <a:cs typeface="+mn-cs"/>
                        </a:rPr>
                        <a:t>sign of diastolic dysfunction </a:t>
                      </a:r>
                    </a:p>
                    <a:p>
                      <a:pPr marL="628650" lvl="0" indent="-398463">
                        <a:buFont typeface="Wingdings" panose="05000000000000000000" pitchFamily="2" charset="2"/>
                        <a:buChar char="ü"/>
                        <a:tabLst>
                          <a:tab pos="628650" algn="l"/>
                        </a:tabLst>
                      </a:pPr>
                      <a:r>
                        <a:rPr lang="en-US" sz="2000" b="0" kern="1200" dirty="0">
                          <a:solidFill>
                            <a:schemeClr val="dk1"/>
                          </a:solidFill>
                          <a:effectLst/>
                          <a:latin typeface="+mn-lt"/>
                          <a:ea typeface="+mn-ea"/>
                          <a:cs typeface="+mn-cs"/>
                        </a:rPr>
                        <a:t>sign of LAP severity &amp; chronicity</a:t>
                      </a:r>
                    </a:p>
                    <a:p>
                      <a:pPr marL="230187" lvl="0" indent="0">
                        <a:buFont typeface="Wingdings" panose="05000000000000000000" pitchFamily="2" charset="2"/>
                        <a:buNone/>
                        <a:tabLst>
                          <a:tab pos="628650" algn="l"/>
                        </a:tabLst>
                      </a:pPr>
                      <a:endParaRPr lang="en-US" sz="20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32963" y="12163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2713409" y="4117803"/>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92889" y="21788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897325" y="46026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243051"/>
            <a:ext cx="4283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5" name="Rectangle 3">
            <a:extLst>
              <a:ext uri="{FF2B5EF4-FFF2-40B4-BE49-F238E27FC236}">
                <a16:creationId xmlns:a16="http://schemas.microsoft.com/office/drawing/2014/main" id="{0EE1F228-ED3E-4AF9-85AE-F7B8A5F72D31}"/>
              </a:ext>
            </a:extLst>
          </p:cNvPr>
          <p:cNvSpPr>
            <a:spLocks noChangeArrowheads="1"/>
          </p:cNvSpPr>
          <p:nvPr/>
        </p:nvSpPr>
        <p:spPr bwMode="auto">
          <a:xfrm>
            <a:off x="8261275" y="7006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0" name="Rectangle 4">
            <a:extLst>
              <a:ext uri="{FF2B5EF4-FFF2-40B4-BE49-F238E27FC236}">
                <a16:creationId xmlns:a16="http://schemas.microsoft.com/office/drawing/2014/main" id="{43655564-B746-437A-A517-C4003DF584EA}"/>
              </a:ext>
            </a:extLst>
          </p:cNvPr>
          <p:cNvSpPr>
            <a:spLocks noChangeArrowheads="1"/>
          </p:cNvSpPr>
          <p:nvPr/>
        </p:nvSpPr>
        <p:spPr bwMode="auto">
          <a:xfrm>
            <a:off x="8261275" y="29199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2" name="Rectangle 5">
            <a:extLst>
              <a:ext uri="{FF2B5EF4-FFF2-40B4-BE49-F238E27FC236}">
                <a16:creationId xmlns:a16="http://schemas.microsoft.com/office/drawing/2014/main" id="{6729B47F-FB45-4F5D-A449-F639E69999E9}"/>
              </a:ext>
            </a:extLst>
          </p:cNvPr>
          <p:cNvSpPr>
            <a:spLocks noChangeArrowheads="1"/>
          </p:cNvSpPr>
          <p:nvPr/>
        </p:nvSpPr>
        <p:spPr bwMode="auto">
          <a:xfrm>
            <a:off x="7527650" y="2823177"/>
            <a:ext cx="26240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ea typeface="Times New Roman" panose="02020603050405020304" pitchFamily="18" charset="0"/>
              </a:rPr>
              <a:t>        </a:t>
            </a:r>
            <a:endParaRPr kumimoji="0" lang="en-US" altLang="en-US" sz="1200" b="0" i="0" u="none" strike="noStrike" cap="none" normalizeH="0" baseline="0" dirty="0">
              <a:ln>
                <a:noFill/>
              </a:ln>
              <a:solidFill>
                <a:schemeClr val="tx1"/>
              </a:solidFill>
              <a:effectLst/>
            </a:endParaRPr>
          </a:p>
        </p:txBody>
      </p:sp>
      <p:sp>
        <p:nvSpPr>
          <p:cNvPr id="75" name="Rectangle 8">
            <a:extLst>
              <a:ext uri="{FF2B5EF4-FFF2-40B4-BE49-F238E27FC236}">
                <a16:creationId xmlns:a16="http://schemas.microsoft.com/office/drawing/2014/main" id="{AAB2913B-B84F-4F7E-BB8A-BB9C8B50103E}"/>
              </a:ext>
            </a:extLst>
          </p:cNvPr>
          <p:cNvSpPr>
            <a:spLocks noChangeArrowheads="1"/>
          </p:cNvSpPr>
          <p:nvPr/>
        </p:nvSpPr>
        <p:spPr bwMode="auto">
          <a:xfrm>
            <a:off x="8195057" y="29128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6" name="Rectangle 9">
            <a:extLst>
              <a:ext uri="{FF2B5EF4-FFF2-40B4-BE49-F238E27FC236}">
                <a16:creationId xmlns:a16="http://schemas.microsoft.com/office/drawing/2014/main" id="{81A0748D-DE36-4CDB-BF98-2D21577EA2F9}"/>
              </a:ext>
            </a:extLst>
          </p:cNvPr>
          <p:cNvSpPr>
            <a:spLocks noChangeArrowheads="1"/>
          </p:cNvSpPr>
          <p:nvPr/>
        </p:nvSpPr>
        <p:spPr bwMode="auto">
          <a:xfrm>
            <a:off x="8195057" y="52369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9" name="Table 78">
            <a:extLst>
              <a:ext uri="{FF2B5EF4-FFF2-40B4-BE49-F238E27FC236}">
                <a16:creationId xmlns:a16="http://schemas.microsoft.com/office/drawing/2014/main" id="{7E94A7CD-7E9E-4C27-BB4B-0E3D3139F294}"/>
              </a:ext>
            </a:extLst>
          </p:cNvPr>
          <p:cNvGraphicFramePr>
            <a:graphicFrameLocks noGrp="1"/>
          </p:cNvGraphicFramePr>
          <p:nvPr>
            <p:extLst>
              <p:ext uri="{D42A27DB-BD31-4B8C-83A1-F6EECF244321}">
                <p14:modId xmlns:p14="http://schemas.microsoft.com/office/powerpoint/2010/main" val="3712247852"/>
              </p:ext>
            </p:extLst>
          </p:nvPr>
        </p:nvGraphicFramePr>
        <p:xfrm>
          <a:off x="8058153" y="2727228"/>
          <a:ext cx="3665850" cy="2560320"/>
        </p:xfrm>
        <a:graphic>
          <a:graphicData uri="http://schemas.openxmlformats.org/drawingml/2006/table">
            <a:tbl>
              <a:tblPr firstRow="1" bandRow="1">
                <a:tableStyleId>{93296810-A885-4BE3-A3E7-6D5BEEA58F35}</a:tableStyleId>
              </a:tblPr>
              <a:tblGrid>
                <a:gridCol w="1995145">
                  <a:extLst>
                    <a:ext uri="{9D8B030D-6E8A-4147-A177-3AD203B41FA5}">
                      <a16:colId xmlns:a16="http://schemas.microsoft.com/office/drawing/2014/main" val="2596635299"/>
                    </a:ext>
                  </a:extLst>
                </a:gridCol>
                <a:gridCol w="1670705">
                  <a:extLst>
                    <a:ext uri="{9D8B030D-6E8A-4147-A177-3AD203B41FA5}">
                      <a16:colId xmlns:a16="http://schemas.microsoft.com/office/drawing/2014/main" val="2407043574"/>
                    </a:ext>
                  </a:extLst>
                </a:gridCol>
              </a:tblGrid>
              <a:tr h="31341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accent6">
                              <a:lumMod val="75000"/>
                            </a:schemeClr>
                          </a:solidFill>
                          <a:effectLst/>
                          <a:latin typeface="+mj-lt"/>
                          <a:ea typeface="+mn-ea"/>
                          <a:cs typeface="+mn-cs"/>
                        </a:rPr>
                        <a:t>LAE SEVERITY SCALE</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hMerge="1">
                  <a:txBody>
                    <a:bodyPr/>
                    <a:lstStyle/>
                    <a:p>
                      <a:endParaRPr lang="en-US" b="0" baseline="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5106865"/>
                  </a:ext>
                </a:extLst>
              </a:tr>
              <a:tr h="370840">
                <a:tc>
                  <a:txBody>
                    <a:bodyPr/>
                    <a:lstStyle/>
                    <a:p>
                      <a:r>
                        <a:rPr lang="en-US" sz="2000" b="0" dirty="0">
                          <a:solidFill>
                            <a:schemeClr val="tx1"/>
                          </a:solidFill>
                          <a:latin typeface="+mj-lt"/>
                        </a:rPr>
                        <a:t>DEGREE OF LAE</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r>
                        <a:rPr lang="en-US" sz="2000" b="0" dirty="0">
                          <a:solidFill>
                            <a:schemeClr val="tx1"/>
                          </a:solidFill>
                          <a:latin typeface="+mj-lt"/>
                        </a:rPr>
                        <a:t>LAVi (</a:t>
                      </a:r>
                      <a:r>
                        <a:rPr lang="en-US" sz="2000" b="0" kern="1200" dirty="0">
                          <a:solidFill>
                            <a:schemeClr val="tx1"/>
                          </a:solidFill>
                          <a:effectLst/>
                          <a:latin typeface="+mj-lt"/>
                          <a:ea typeface="+mn-ea"/>
                          <a:cs typeface="+mn-cs"/>
                        </a:rPr>
                        <a:t>mL/m</a:t>
                      </a:r>
                      <a:r>
                        <a:rPr lang="en-US" sz="2000" b="0" kern="1200" baseline="30000" dirty="0">
                          <a:solidFill>
                            <a:schemeClr val="tx1"/>
                          </a:solidFill>
                          <a:effectLst/>
                          <a:latin typeface="+mj-lt"/>
                          <a:ea typeface="+mn-ea"/>
                          <a:cs typeface="+mn-cs"/>
                        </a:rPr>
                        <a:t>2</a:t>
                      </a:r>
                      <a:r>
                        <a:rPr lang="en-US" sz="2000" b="0" kern="1200" baseline="0" dirty="0">
                          <a:solidFill>
                            <a:schemeClr val="tx1"/>
                          </a:solidFill>
                          <a:effectLst/>
                          <a:latin typeface="+mj-lt"/>
                          <a:ea typeface="+mn-ea"/>
                          <a:cs typeface="+mn-cs"/>
                        </a:rPr>
                        <a:t>)</a:t>
                      </a:r>
                      <a:endParaRPr lang="en-US" sz="2000" b="0" baseline="0" dirty="0">
                        <a:solidFill>
                          <a:schemeClr val="tx1"/>
                        </a:solidFill>
                        <a:latin typeface="+mj-lt"/>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406772582"/>
                  </a:ext>
                </a:extLst>
              </a:tr>
              <a:tr h="166686">
                <a:tc>
                  <a:txBody>
                    <a:bodyPr/>
                    <a:lstStyle/>
                    <a:p>
                      <a:r>
                        <a:rPr lang="en-US" sz="2000" dirty="0">
                          <a:solidFill>
                            <a:schemeClr val="tx1"/>
                          </a:solidFill>
                        </a:rPr>
                        <a:t>NORMAL LAV</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dirty="0">
                          <a:solidFill>
                            <a:schemeClr val="tx1"/>
                          </a:solidFill>
                        </a:rPr>
                        <a:t>16 </a:t>
                      </a:r>
                      <a:r>
                        <a:rPr lang="en-US" sz="2000" kern="1200" dirty="0">
                          <a:solidFill>
                            <a:schemeClr val="dk1"/>
                          </a:solidFill>
                          <a:effectLst/>
                          <a:latin typeface="+mn-lt"/>
                          <a:ea typeface="+mn-ea"/>
                          <a:cs typeface="+mn-cs"/>
                        </a:rPr>
                        <a:t>- </a:t>
                      </a:r>
                      <a:r>
                        <a:rPr lang="en-US" sz="2000" dirty="0">
                          <a:solidFill>
                            <a:schemeClr val="tx1"/>
                          </a:solidFill>
                        </a:rPr>
                        <a:t>34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2123962"/>
                  </a:ext>
                </a:extLst>
              </a:tr>
              <a:tr h="245027">
                <a:tc>
                  <a:txBody>
                    <a:bodyPr/>
                    <a:lstStyle/>
                    <a:p>
                      <a:r>
                        <a:rPr lang="en-US" sz="2000" dirty="0">
                          <a:solidFill>
                            <a:schemeClr val="tx1"/>
                          </a:solidFill>
                        </a:rPr>
                        <a:t>MILD </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r>
                        <a:rPr lang="en-US" sz="2000" dirty="0">
                          <a:solidFill>
                            <a:schemeClr val="tx1"/>
                          </a:solidFill>
                        </a:rPr>
                        <a:t>35 </a:t>
                      </a:r>
                      <a:r>
                        <a:rPr lang="en-US" sz="2000" kern="1200" dirty="0">
                          <a:solidFill>
                            <a:schemeClr val="dk1"/>
                          </a:solidFill>
                          <a:effectLst/>
                          <a:latin typeface="+mn-lt"/>
                          <a:ea typeface="+mn-ea"/>
                          <a:cs typeface="+mn-cs"/>
                        </a:rPr>
                        <a:t>- </a:t>
                      </a:r>
                      <a:r>
                        <a:rPr lang="en-US" sz="2000" dirty="0">
                          <a:solidFill>
                            <a:schemeClr val="tx1"/>
                          </a:solidFill>
                        </a:rPr>
                        <a:t>41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793300366"/>
                  </a:ext>
                </a:extLst>
              </a:tr>
              <a:tr h="214547">
                <a:tc>
                  <a:txBody>
                    <a:bodyPr/>
                    <a:lstStyle/>
                    <a:p>
                      <a:r>
                        <a:rPr lang="en-US" sz="2000" dirty="0">
                          <a:solidFill>
                            <a:schemeClr val="tx1"/>
                          </a:solidFill>
                        </a:rPr>
                        <a:t>MOD</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2000" dirty="0">
                          <a:solidFill>
                            <a:schemeClr val="tx1"/>
                          </a:solidFill>
                        </a:rPr>
                        <a:t>42 - 48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89496445"/>
                  </a:ext>
                </a:extLst>
              </a:tr>
              <a:tr h="370840">
                <a:tc>
                  <a:txBody>
                    <a:bodyPr/>
                    <a:lstStyle/>
                    <a:p>
                      <a:r>
                        <a:rPr lang="en-US" sz="2000" dirty="0">
                          <a:solidFill>
                            <a:schemeClr val="tx1"/>
                          </a:solidFill>
                        </a:rPr>
                        <a:t>SEVERE           </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indent="0">
                        <a:buFont typeface="Wingdings" panose="05000000000000000000" pitchFamily="2" charset="2"/>
                        <a:buNone/>
                      </a:pPr>
                      <a:r>
                        <a:rPr lang="en-US" sz="2000" dirty="0">
                          <a:solidFill>
                            <a:schemeClr val="tx1"/>
                          </a:solidFill>
                        </a:rPr>
                        <a:t>&gt; 48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2494142257"/>
                  </a:ext>
                </a:extLst>
              </a:tr>
            </a:tbl>
          </a:graphicData>
        </a:graphic>
      </p:graphicFrame>
      <p:sp>
        <p:nvSpPr>
          <p:cNvPr id="73" name="TextBox 72">
            <a:extLst>
              <a:ext uri="{FF2B5EF4-FFF2-40B4-BE49-F238E27FC236}">
                <a16:creationId xmlns:a16="http://schemas.microsoft.com/office/drawing/2014/main" id="{DE1EF78F-8111-45F0-A8E6-262293595F4B}"/>
              </a:ext>
            </a:extLst>
          </p:cNvPr>
          <p:cNvSpPr txBox="1"/>
          <p:nvPr/>
        </p:nvSpPr>
        <p:spPr>
          <a:xfrm>
            <a:off x="8058153" y="1083302"/>
            <a:ext cx="3630819" cy="1015663"/>
          </a:xfrm>
          <a:prstGeom prst="rect">
            <a:avLst/>
          </a:prstGeom>
          <a:noFill/>
        </p:spPr>
        <p:txBody>
          <a:bodyPr wrap="square" rtlCol="0">
            <a:spAutoFit/>
          </a:bodyPr>
          <a:lstStyle/>
          <a:p>
            <a:pPr algn="ctr"/>
            <a:r>
              <a:rPr lang="en-US" sz="2000" dirty="0">
                <a:latin typeface="Gabriola" panose="04040605051002020D02" pitchFamily="82" charset="0"/>
              </a:rPr>
              <a:t>POP QUIZ! </a:t>
            </a:r>
          </a:p>
          <a:p>
            <a:pPr algn="ctr"/>
            <a:r>
              <a:rPr lang="en-US" sz="2000" dirty="0">
                <a:latin typeface="Gabriola" panose="04040605051002020D02" pitchFamily="82" charset="0"/>
              </a:rPr>
              <a:t>Despite normal LV diastolic </a:t>
            </a:r>
          </a:p>
          <a:p>
            <a:pPr algn="ctr"/>
            <a:r>
              <a:rPr lang="en-US" sz="2000" dirty="0">
                <a:latin typeface="Gabriola" panose="04040605051002020D02" pitchFamily="82" charset="0"/>
              </a:rPr>
              <a:t>function, when can LAE occur?</a:t>
            </a:r>
          </a:p>
        </p:txBody>
      </p:sp>
      <p:sp>
        <p:nvSpPr>
          <p:cNvPr id="52" name="Rectangle 2">
            <a:extLst>
              <a:ext uri="{FF2B5EF4-FFF2-40B4-BE49-F238E27FC236}">
                <a16:creationId xmlns:a16="http://schemas.microsoft.com/office/drawing/2014/main" id="{4F36281E-E71B-4445-ADAF-AF394D04995F}"/>
              </a:ext>
            </a:extLst>
          </p:cNvPr>
          <p:cNvSpPr>
            <a:spLocks noChangeArrowheads="1"/>
          </p:cNvSpPr>
          <p:nvPr/>
        </p:nvSpPr>
        <p:spPr bwMode="auto">
          <a:xfrm>
            <a:off x="143320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3171494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14</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378819325"/>
              </p:ext>
            </p:extLst>
          </p:nvPr>
        </p:nvGraphicFramePr>
        <p:xfrm>
          <a:off x="1063091" y="649119"/>
          <a:ext cx="10086994" cy="5660408"/>
        </p:xfrm>
        <a:graphic>
          <a:graphicData uri="http://schemas.openxmlformats.org/drawingml/2006/table">
            <a:tbl>
              <a:tblPr firstRow="1" bandRow="1">
                <a:tableStyleId>{5C22544A-7EE6-4342-B048-85BDC9FD1C3A}</a:tableStyleId>
              </a:tblPr>
              <a:tblGrid>
                <a:gridCol w="5553094">
                  <a:extLst>
                    <a:ext uri="{9D8B030D-6E8A-4147-A177-3AD203B41FA5}">
                      <a16:colId xmlns:a16="http://schemas.microsoft.com/office/drawing/2014/main" val="3969356882"/>
                    </a:ext>
                  </a:extLst>
                </a:gridCol>
                <a:gridCol w="4533900">
                  <a:extLst>
                    <a:ext uri="{9D8B030D-6E8A-4147-A177-3AD203B41FA5}">
                      <a16:colId xmlns:a16="http://schemas.microsoft.com/office/drawing/2014/main" val="1425804619"/>
                    </a:ext>
                  </a:extLst>
                </a:gridCol>
              </a:tblGrid>
              <a:tr h="463127">
                <a:tc gridSpan="2">
                  <a:txBody>
                    <a:bodyPr/>
                    <a:lstStyle/>
                    <a:p>
                      <a:pPr algn="ctr"/>
                      <a:r>
                        <a:rPr lang="en-US" sz="2400" b="0" dirty="0">
                          <a:solidFill>
                            <a:schemeClr val="accent5">
                              <a:lumMod val="20000"/>
                              <a:lumOff val="80000"/>
                            </a:schemeClr>
                          </a:solidFill>
                          <a:latin typeface="+mj-lt"/>
                        </a:rPr>
                        <a:t>LAVi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sz="2000" b="0" dirty="0">
                        <a:solidFill>
                          <a:schemeClr val="tx1"/>
                        </a:solidFill>
                      </a:endParaRPr>
                    </a:p>
                  </a:txBody>
                  <a:tcPr>
                    <a:lnR w="12700" cap="flat" cmpd="sng" algn="ctr">
                      <a:solidFill>
                        <a:schemeClr val="bg1"/>
                      </a:solidFill>
                      <a:prstDash val="solid"/>
                      <a:round/>
                      <a:headEnd type="none" w="med" len="med"/>
                      <a:tailEnd type="none" w="med" len="med"/>
                    </a:lnR>
                    <a:solidFill>
                      <a:schemeClr val="accent6">
                        <a:lumMod val="75000"/>
                      </a:schemeClr>
                    </a:solidFill>
                  </a:tcPr>
                </a:tc>
                <a:extLst>
                  <a:ext uri="{0D108BD9-81ED-4DB2-BD59-A6C34878D82A}">
                    <a16:rowId xmlns:a16="http://schemas.microsoft.com/office/drawing/2014/main" val="2952972562"/>
                  </a:ext>
                </a:extLst>
              </a:tr>
              <a:tr h="5197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sng" dirty="0">
                          <a:solidFill>
                            <a:schemeClr val="tx1"/>
                          </a:solidFill>
                          <a:latin typeface="+mj-lt"/>
                        </a:rPr>
                        <a:t>METHOD &amp; PROTOCOL</a:t>
                      </a:r>
                    </a:p>
                    <a:p>
                      <a:endParaRPr lang="en-US" sz="2000" b="0" kern="1200" dirty="0">
                        <a:solidFill>
                          <a:schemeClr val="dk1"/>
                        </a:solidFill>
                        <a:effectLst/>
                        <a:latin typeface="+mn-lt"/>
                        <a:ea typeface="+mn-ea"/>
                        <a:cs typeface="+mn-cs"/>
                      </a:endParaRPr>
                    </a:p>
                    <a:p>
                      <a:r>
                        <a:rPr lang="en-US" sz="2000" b="0" kern="1200" dirty="0">
                          <a:solidFill>
                            <a:schemeClr val="dk1"/>
                          </a:solidFill>
                          <a:effectLst/>
                          <a:latin typeface="+mn-lt"/>
                          <a:ea typeface="+mn-ea"/>
                          <a:cs typeface="+mn-cs"/>
                        </a:rPr>
                        <a:t>(8) LAVi</a:t>
                      </a:r>
                    </a:p>
                    <a:p>
                      <a:endParaRPr lang="en-US" sz="2000" b="0" kern="1200" dirty="0">
                        <a:solidFill>
                          <a:schemeClr val="dk1"/>
                        </a:solidFill>
                        <a:effectLst/>
                        <a:latin typeface="+mn-lt"/>
                        <a:ea typeface="+mn-ea"/>
                        <a:cs typeface="+mn-cs"/>
                      </a:endParaRPr>
                    </a:p>
                    <a:p>
                      <a:pPr marL="230188" indent="-230188">
                        <a:lnSpc>
                          <a:spcPct val="150000"/>
                        </a:lnSpc>
                        <a:buFont typeface="Arial" panose="020B0604020202020204" pitchFamily="34" charset="0"/>
                        <a:buChar char="•"/>
                        <a:tabLst/>
                      </a:pPr>
                      <a:r>
                        <a:rPr lang="en-US" sz="2000" b="0" kern="1200" dirty="0">
                          <a:solidFill>
                            <a:schemeClr val="dk1"/>
                          </a:solidFill>
                          <a:effectLst/>
                          <a:latin typeface="+mn-lt"/>
                          <a:ea typeface="+mn-ea"/>
                          <a:cs typeface="+mn-cs"/>
                        </a:rPr>
                        <a:t>4C &amp; 2C</a:t>
                      </a:r>
                    </a:p>
                    <a:p>
                      <a:pPr marL="230188" indent="-230188">
                        <a:lnSpc>
                          <a:spcPct val="150000"/>
                        </a:lnSpc>
                        <a:buFont typeface="Arial" panose="020B0604020202020204" pitchFamily="34" charset="0"/>
                        <a:buChar char="•"/>
                        <a:tabLst/>
                      </a:pPr>
                      <a:r>
                        <a:rPr lang="en-US" sz="2000" b="0" kern="1200" dirty="0">
                          <a:solidFill>
                            <a:schemeClr val="dk1"/>
                          </a:solidFill>
                          <a:effectLst/>
                          <a:latin typeface="+mn-lt"/>
                          <a:ea typeface="+mn-ea"/>
                          <a:cs typeface="+mn-cs"/>
                        </a:rPr>
                        <a:t>zoom &amp; maximize</a:t>
                      </a:r>
                    </a:p>
                    <a:p>
                      <a:pPr marL="230188" indent="-230188">
                        <a:lnSpc>
                          <a:spcPct val="150000"/>
                        </a:lnSpc>
                        <a:buFont typeface="Arial" panose="020B0604020202020204" pitchFamily="34" charset="0"/>
                        <a:buChar char="•"/>
                        <a:tabLst/>
                      </a:pPr>
                      <a:r>
                        <a:rPr lang="en-US" sz="2000" b="0" kern="1200" dirty="0">
                          <a:solidFill>
                            <a:schemeClr val="dk1"/>
                          </a:solidFill>
                          <a:effectLst/>
                          <a:latin typeface="+mn-lt"/>
                          <a:ea typeface="+mn-ea"/>
                          <a:cs typeface="+mn-cs"/>
                        </a:rPr>
                        <a:t>planimeter 4C &amp; 2C end (ventricular) systole</a:t>
                      </a:r>
                    </a:p>
                    <a:p>
                      <a:pPr marL="230188" indent="-230188">
                        <a:lnSpc>
                          <a:spcPct val="150000"/>
                        </a:lnSpc>
                        <a:buFont typeface="Arial" panose="020B0604020202020204" pitchFamily="34" charset="0"/>
                        <a:buChar char="•"/>
                        <a:tabLst/>
                      </a:pPr>
                      <a:r>
                        <a:rPr lang="en-US" sz="2000" b="0" kern="1200" dirty="0">
                          <a:solidFill>
                            <a:schemeClr val="dk1"/>
                          </a:solidFill>
                          <a:effectLst/>
                          <a:latin typeface="+mn-lt"/>
                          <a:ea typeface="+mn-ea"/>
                          <a:cs typeface="+mn-cs"/>
                        </a:rPr>
                        <a:t>exclude LAA, PV4 inlets &amp; area just beneath MV </a:t>
                      </a:r>
                    </a:p>
                    <a:p>
                      <a:pPr marL="230188" lvl="0" indent="-230188">
                        <a:lnSpc>
                          <a:spcPct val="150000"/>
                        </a:lnSpc>
                        <a:buFont typeface="Arial" panose="020B0604020202020204" pitchFamily="34" charset="0"/>
                        <a:buChar char="•"/>
                        <a:tabLst/>
                      </a:pPr>
                      <a:r>
                        <a:rPr lang="en-US" sz="2000" b="0" kern="1200" dirty="0">
                          <a:solidFill>
                            <a:schemeClr val="dk1"/>
                          </a:solidFill>
                          <a:effectLst/>
                          <a:latin typeface="+mn-lt"/>
                          <a:ea typeface="+mn-ea"/>
                          <a:cs typeface="+mn-cs"/>
                        </a:rPr>
                        <a:t>acquire 4C &amp; 2C end (ventricular) systole length</a:t>
                      </a:r>
                    </a:p>
                    <a:p>
                      <a:pPr lvl="0" algn="l"/>
                      <a:endParaRPr lang="en-US" sz="1800" b="0" kern="1200" dirty="0">
                        <a:solidFill>
                          <a:schemeClr val="dk1"/>
                        </a:solidFill>
                        <a:effectLst/>
                        <a:latin typeface="+mn-lt"/>
                        <a:ea typeface="+mn-ea"/>
                        <a:cs typeface="+mn-cs"/>
                      </a:endParaRPr>
                    </a:p>
                    <a:p>
                      <a:pPr lvl="0" algn="l"/>
                      <a:endParaRPr lang="en-US" sz="1800" b="0" kern="1200" dirty="0">
                        <a:solidFill>
                          <a:schemeClr val="dk1"/>
                        </a:solidFill>
                        <a:effectLst/>
                        <a:latin typeface="+mn-lt"/>
                        <a:ea typeface="+mn-ea"/>
                        <a:cs typeface="+mn-cs"/>
                      </a:endParaRPr>
                    </a:p>
                    <a:p>
                      <a:pPr lvl="0" algn="l"/>
                      <a:endParaRPr lang="en-US" sz="18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BIPLANE</a:t>
                      </a:r>
                      <a:r>
                        <a:rPr lang="en-US" dirty="0"/>
                        <a:t> </a:t>
                      </a:r>
                      <a:r>
                        <a:rPr lang="en-US" sz="2000" dirty="0"/>
                        <a:t>METHOD</a:t>
                      </a:r>
                      <a:r>
                        <a:rPr lang="en-US" dirty="0"/>
                        <a:t> </a:t>
                      </a:r>
                      <a:r>
                        <a:rPr lang="en-US" sz="2000" dirty="0"/>
                        <a:t>OF</a:t>
                      </a:r>
                      <a:r>
                        <a:rPr lang="en-US" dirty="0"/>
                        <a:t> </a:t>
                      </a:r>
                      <a:r>
                        <a:rPr lang="en-US" sz="2000" dirty="0"/>
                        <a:t>DISKS </a:t>
                      </a:r>
                      <a:r>
                        <a:rPr lang="en-US" i="1" dirty="0"/>
                        <a:t>(</a:t>
                      </a:r>
                      <a:r>
                        <a:rPr lang="en-US" sz="2000" i="1" dirty="0"/>
                        <a:t>preferred</a:t>
                      </a:r>
                      <a:r>
                        <a:rPr lang="en-US" i="1" dirty="0"/>
                        <a:t>)</a:t>
                      </a:r>
                    </a:p>
                    <a:p>
                      <a:endParaRPr lang="en-US" sz="18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2782225" y="4198330"/>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92889" y="21788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243051"/>
            <a:ext cx="4283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5" name="Rectangle 3">
            <a:extLst>
              <a:ext uri="{FF2B5EF4-FFF2-40B4-BE49-F238E27FC236}">
                <a16:creationId xmlns:a16="http://schemas.microsoft.com/office/drawing/2014/main" id="{0EE1F228-ED3E-4AF9-85AE-F7B8A5F72D31}"/>
              </a:ext>
            </a:extLst>
          </p:cNvPr>
          <p:cNvSpPr>
            <a:spLocks noChangeArrowheads="1"/>
          </p:cNvSpPr>
          <p:nvPr/>
        </p:nvSpPr>
        <p:spPr bwMode="auto">
          <a:xfrm>
            <a:off x="8261275" y="7006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0" name="Rectangle 4">
            <a:extLst>
              <a:ext uri="{FF2B5EF4-FFF2-40B4-BE49-F238E27FC236}">
                <a16:creationId xmlns:a16="http://schemas.microsoft.com/office/drawing/2014/main" id="{43655564-B746-437A-A517-C4003DF584EA}"/>
              </a:ext>
            </a:extLst>
          </p:cNvPr>
          <p:cNvSpPr>
            <a:spLocks noChangeArrowheads="1"/>
          </p:cNvSpPr>
          <p:nvPr/>
        </p:nvSpPr>
        <p:spPr bwMode="auto">
          <a:xfrm>
            <a:off x="8261275" y="29199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2" name="Rectangle 5">
            <a:extLst>
              <a:ext uri="{FF2B5EF4-FFF2-40B4-BE49-F238E27FC236}">
                <a16:creationId xmlns:a16="http://schemas.microsoft.com/office/drawing/2014/main" id="{6729B47F-FB45-4F5D-A449-F639E69999E9}"/>
              </a:ext>
            </a:extLst>
          </p:cNvPr>
          <p:cNvSpPr>
            <a:spLocks noChangeArrowheads="1"/>
          </p:cNvSpPr>
          <p:nvPr/>
        </p:nvSpPr>
        <p:spPr bwMode="auto">
          <a:xfrm>
            <a:off x="7527650" y="2823177"/>
            <a:ext cx="26240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ea typeface="Times New Roman" panose="02020603050405020304" pitchFamily="18" charset="0"/>
              </a:rPr>
              <a:t>        </a:t>
            </a:r>
            <a:endParaRPr kumimoji="0" lang="en-US" altLang="en-US" sz="1200" b="0" i="0" u="none" strike="noStrike" cap="none" normalizeH="0" baseline="0" dirty="0">
              <a:ln>
                <a:noFill/>
              </a:ln>
              <a:solidFill>
                <a:schemeClr val="tx1"/>
              </a:solidFill>
              <a:effectLst/>
            </a:endParaRPr>
          </a:p>
        </p:txBody>
      </p:sp>
      <p:sp>
        <p:nvSpPr>
          <p:cNvPr id="75" name="Rectangle 8">
            <a:extLst>
              <a:ext uri="{FF2B5EF4-FFF2-40B4-BE49-F238E27FC236}">
                <a16:creationId xmlns:a16="http://schemas.microsoft.com/office/drawing/2014/main" id="{AAB2913B-B84F-4F7E-BB8A-BB9C8B50103E}"/>
              </a:ext>
            </a:extLst>
          </p:cNvPr>
          <p:cNvSpPr>
            <a:spLocks noChangeArrowheads="1"/>
          </p:cNvSpPr>
          <p:nvPr/>
        </p:nvSpPr>
        <p:spPr bwMode="auto">
          <a:xfrm>
            <a:off x="8195057" y="29128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6" name="Rectangle 9">
            <a:extLst>
              <a:ext uri="{FF2B5EF4-FFF2-40B4-BE49-F238E27FC236}">
                <a16:creationId xmlns:a16="http://schemas.microsoft.com/office/drawing/2014/main" id="{81A0748D-DE36-4CDB-BF98-2D21577EA2F9}"/>
              </a:ext>
            </a:extLst>
          </p:cNvPr>
          <p:cNvSpPr>
            <a:spLocks noChangeArrowheads="1"/>
          </p:cNvSpPr>
          <p:nvPr/>
        </p:nvSpPr>
        <p:spPr bwMode="auto">
          <a:xfrm>
            <a:off x="8195057" y="52369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4" name="Object 73">
            <a:extLst>
              <a:ext uri="{FF2B5EF4-FFF2-40B4-BE49-F238E27FC236}">
                <a16:creationId xmlns:a16="http://schemas.microsoft.com/office/drawing/2014/main" id="{6218E8FB-5E5D-409D-82A7-8C90076EB27E}"/>
              </a:ext>
            </a:extLst>
          </p:cNvPr>
          <p:cNvGraphicFramePr>
            <a:graphicFrameLocks noChangeAspect="1"/>
          </p:cNvGraphicFramePr>
          <p:nvPr>
            <p:extLst>
              <p:ext uri="{D42A27DB-BD31-4B8C-83A1-F6EECF244321}">
                <p14:modId xmlns:p14="http://schemas.microsoft.com/office/powerpoint/2010/main" val="3627030344"/>
              </p:ext>
            </p:extLst>
          </p:nvPr>
        </p:nvGraphicFramePr>
        <p:xfrm>
          <a:off x="6999898" y="1543257"/>
          <a:ext cx="1804180" cy="1998642"/>
        </p:xfrm>
        <a:graphic>
          <a:graphicData uri="http://schemas.openxmlformats.org/presentationml/2006/ole">
            <mc:AlternateContent xmlns:mc="http://schemas.openxmlformats.org/markup-compatibility/2006">
              <mc:Choice xmlns:v="urn:schemas-microsoft-com:vml" Requires="v">
                <p:oleObj name="Bitmap Image" r:id="rId2" imgW="1324080" imgH="1514520" progId="Paint.Picture">
                  <p:embed/>
                </p:oleObj>
              </mc:Choice>
              <mc:Fallback>
                <p:oleObj name="Bitmap Image" r:id="rId2" imgW="1324080" imgH="1514520" progId="Paint.Picture">
                  <p:embed/>
                  <p:pic>
                    <p:nvPicPr>
                      <p:cNvPr id="74" name="Object 73">
                        <a:extLst>
                          <a:ext uri="{FF2B5EF4-FFF2-40B4-BE49-F238E27FC236}">
                            <a16:creationId xmlns:a16="http://schemas.microsoft.com/office/drawing/2014/main" id="{6218E8FB-5E5D-409D-82A7-8C90076EB27E}"/>
                          </a:ext>
                        </a:extLst>
                      </p:cNvPr>
                      <p:cNvPicPr>
                        <a:picLocks noChangeAspect="1" noChangeArrowheads="1"/>
                      </p:cNvPicPr>
                      <p:nvPr/>
                    </p:nvPicPr>
                    <p:blipFill>
                      <a:blip r:embed="rId3"/>
                      <a:srcRect/>
                      <a:stretch>
                        <a:fillRect/>
                      </a:stretch>
                    </p:blipFill>
                    <p:spPr bwMode="auto">
                      <a:xfrm>
                        <a:off x="6999898" y="1543257"/>
                        <a:ext cx="1804180" cy="1998642"/>
                      </a:xfrm>
                      <a:prstGeom prst="rect">
                        <a:avLst/>
                      </a:prstGeom>
                      <a:noFill/>
                    </p:spPr>
                  </p:pic>
                </p:oleObj>
              </mc:Fallback>
            </mc:AlternateContent>
          </a:graphicData>
        </a:graphic>
      </p:graphicFrame>
      <p:graphicFrame>
        <p:nvGraphicFramePr>
          <p:cNvPr id="77" name="Object 76">
            <a:extLst>
              <a:ext uri="{FF2B5EF4-FFF2-40B4-BE49-F238E27FC236}">
                <a16:creationId xmlns:a16="http://schemas.microsoft.com/office/drawing/2014/main" id="{C7D622E9-1732-4121-A59D-A4F3D5F49CF2}"/>
              </a:ext>
            </a:extLst>
          </p:cNvPr>
          <p:cNvGraphicFramePr>
            <a:graphicFrameLocks noChangeAspect="1"/>
          </p:cNvGraphicFramePr>
          <p:nvPr>
            <p:extLst>
              <p:ext uri="{D42A27DB-BD31-4B8C-83A1-F6EECF244321}">
                <p14:modId xmlns:p14="http://schemas.microsoft.com/office/powerpoint/2010/main" val="4151244301"/>
              </p:ext>
            </p:extLst>
          </p:nvPr>
        </p:nvGraphicFramePr>
        <p:xfrm>
          <a:off x="9376899" y="1543257"/>
          <a:ext cx="1453951" cy="1992450"/>
        </p:xfrm>
        <a:graphic>
          <a:graphicData uri="http://schemas.openxmlformats.org/presentationml/2006/ole">
            <mc:AlternateContent xmlns:mc="http://schemas.openxmlformats.org/markup-compatibility/2006">
              <mc:Choice xmlns:v="urn:schemas-microsoft-com:vml" Requires="v">
                <p:oleObj name="Bitmap Image" r:id="rId4" imgW="1238423" imgH="1781424" progId="Paint.Picture">
                  <p:embed/>
                </p:oleObj>
              </mc:Choice>
              <mc:Fallback>
                <p:oleObj name="Bitmap Image" r:id="rId4" imgW="1238423" imgH="1781424" progId="Paint.Picture">
                  <p:embed/>
                  <p:pic>
                    <p:nvPicPr>
                      <p:cNvPr id="77" name="Object 76">
                        <a:extLst>
                          <a:ext uri="{FF2B5EF4-FFF2-40B4-BE49-F238E27FC236}">
                            <a16:creationId xmlns:a16="http://schemas.microsoft.com/office/drawing/2014/main" id="{C7D622E9-1732-4121-A59D-A4F3D5F49C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6899" y="1543257"/>
                        <a:ext cx="1453951" cy="1992450"/>
                      </a:xfrm>
                      <a:prstGeom prst="rect">
                        <a:avLst/>
                      </a:prstGeom>
                      <a:noFill/>
                    </p:spPr>
                  </p:pic>
                </p:oleObj>
              </mc:Fallback>
            </mc:AlternateContent>
          </a:graphicData>
        </a:graphic>
      </p:graphicFrame>
      <p:sp>
        <p:nvSpPr>
          <p:cNvPr id="52" name="Rectangle 51">
            <a:extLst>
              <a:ext uri="{FF2B5EF4-FFF2-40B4-BE49-F238E27FC236}">
                <a16:creationId xmlns:a16="http://schemas.microsoft.com/office/drawing/2014/main" id="{857F0487-E93C-4DEC-A4DB-87A0433CA26D}"/>
              </a:ext>
            </a:extLst>
          </p:cNvPr>
          <p:cNvSpPr/>
          <p:nvPr/>
        </p:nvSpPr>
        <p:spPr>
          <a:xfrm>
            <a:off x="6604424" y="3663764"/>
            <a:ext cx="3591048" cy="400110"/>
          </a:xfrm>
          <a:prstGeom prst="rect">
            <a:avLst/>
          </a:prstGeom>
        </p:spPr>
        <p:txBody>
          <a:bodyPr wrap="none">
            <a:spAutoFit/>
          </a:bodyPr>
          <a:lstStyle/>
          <a:p>
            <a:r>
              <a:rPr lang="en-US" sz="2000" dirty="0"/>
              <a:t>BIPLANE AREA-LENGTH METHOD</a:t>
            </a:r>
          </a:p>
        </p:txBody>
      </p:sp>
      <p:graphicFrame>
        <p:nvGraphicFramePr>
          <p:cNvPr id="78" name="Object 77">
            <a:extLst>
              <a:ext uri="{FF2B5EF4-FFF2-40B4-BE49-F238E27FC236}">
                <a16:creationId xmlns:a16="http://schemas.microsoft.com/office/drawing/2014/main" id="{C7362ABB-295E-49E7-8C74-B3910B218427}"/>
              </a:ext>
            </a:extLst>
          </p:cNvPr>
          <p:cNvGraphicFramePr>
            <a:graphicFrameLocks noChangeAspect="1"/>
          </p:cNvGraphicFramePr>
          <p:nvPr>
            <p:extLst>
              <p:ext uri="{D42A27DB-BD31-4B8C-83A1-F6EECF244321}">
                <p14:modId xmlns:p14="http://schemas.microsoft.com/office/powerpoint/2010/main" val="1904206663"/>
              </p:ext>
            </p:extLst>
          </p:nvPr>
        </p:nvGraphicFramePr>
        <p:xfrm>
          <a:off x="6982476" y="4072023"/>
          <a:ext cx="1863447" cy="2054026"/>
        </p:xfrm>
        <a:graphic>
          <a:graphicData uri="http://schemas.openxmlformats.org/presentationml/2006/ole">
            <mc:AlternateContent xmlns:mc="http://schemas.openxmlformats.org/markup-compatibility/2006">
              <mc:Choice xmlns:v="urn:schemas-microsoft-com:vml" Requires="v">
                <p:oleObj name="Bitmap Image" r:id="rId6" imgW="2724120" imgH="3009960" progId="Paint.Picture">
                  <p:embed/>
                </p:oleObj>
              </mc:Choice>
              <mc:Fallback>
                <p:oleObj name="Bitmap Image" r:id="rId6" imgW="2724120" imgH="3009960" progId="Paint.Picture">
                  <p:embed/>
                  <p:pic>
                    <p:nvPicPr>
                      <p:cNvPr id="78" name="Object 77">
                        <a:extLst>
                          <a:ext uri="{FF2B5EF4-FFF2-40B4-BE49-F238E27FC236}">
                            <a16:creationId xmlns:a16="http://schemas.microsoft.com/office/drawing/2014/main" id="{C7362ABB-295E-49E7-8C74-B3910B218427}"/>
                          </a:ext>
                        </a:extLst>
                      </p:cNvPr>
                      <p:cNvPicPr>
                        <a:picLocks noChangeAspect="1" noChangeArrowheads="1"/>
                      </p:cNvPicPr>
                      <p:nvPr/>
                    </p:nvPicPr>
                    <p:blipFill>
                      <a:blip r:embed="rId7"/>
                      <a:srcRect/>
                      <a:stretch>
                        <a:fillRect/>
                      </a:stretch>
                    </p:blipFill>
                    <p:spPr bwMode="auto">
                      <a:xfrm>
                        <a:off x="6982476" y="4072023"/>
                        <a:ext cx="1863447" cy="2054026"/>
                      </a:xfrm>
                      <a:prstGeom prst="rect">
                        <a:avLst/>
                      </a:prstGeom>
                      <a:noFill/>
                    </p:spPr>
                  </p:pic>
                </p:oleObj>
              </mc:Fallback>
            </mc:AlternateContent>
          </a:graphicData>
        </a:graphic>
      </p:graphicFrame>
      <p:graphicFrame>
        <p:nvGraphicFramePr>
          <p:cNvPr id="80" name="Object 79">
            <a:extLst>
              <a:ext uri="{FF2B5EF4-FFF2-40B4-BE49-F238E27FC236}">
                <a16:creationId xmlns:a16="http://schemas.microsoft.com/office/drawing/2014/main" id="{7884F5E2-B5B0-4F36-AC25-70E98FAEA6B5}"/>
              </a:ext>
            </a:extLst>
          </p:cNvPr>
          <p:cNvGraphicFramePr>
            <a:graphicFrameLocks noChangeAspect="1"/>
          </p:cNvGraphicFramePr>
          <p:nvPr>
            <p:extLst>
              <p:ext uri="{D42A27DB-BD31-4B8C-83A1-F6EECF244321}">
                <p14:modId xmlns:p14="http://schemas.microsoft.com/office/powerpoint/2010/main" val="910165405"/>
              </p:ext>
            </p:extLst>
          </p:nvPr>
        </p:nvGraphicFramePr>
        <p:xfrm>
          <a:off x="9203677" y="4057906"/>
          <a:ext cx="1624470" cy="2069283"/>
        </p:xfrm>
        <a:graphic>
          <a:graphicData uri="http://schemas.openxmlformats.org/presentationml/2006/ole">
            <mc:AlternateContent xmlns:mc="http://schemas.openxmlformats.org/markup-compatibility/2006">
              <mc:Choice xmlns:v="urn:schemas-microsoft-com:vml" Requires="v">
                <p:oleObj name="Bitmap Image" r:id="rId8" imgW="1076400" imgH="1438200" progId="Paint.Picture">
                  <p:embed/>
                </p:oleObj>
              </mc:Choice>
              <mc:Fallback>
                <p:oleObj name="Bitmap Image" r:id="rId8" imgW="1076400" imgH="1438200" progId="Paint.Picture">
                  <p:embed/>
                  <p:pic>
                    <p:nvPicPr>
                      <p:cNvPr id="80" name="Object 79">
                        <a:extLst>
                          <a:ext uri="{FF2B5EF4-FFF2-40B4-BE49-F238E27FC236}">
                            <a16:creationId xmlns:a16="http://schemas.microsoft.com/office/drawing/2014/main" id="{7884F5E2-B5B0-4F36-AC25-70E98FAEA6B5}"/>
                          </a:ext>
                        </a:extLst>
                      </p:cNvPr>
                      <p:cNvPicPr>
                        <a:picLocks noChangeAspect="1" noChangeArrowheads="1"/>
                      </p:cNvPicPr>
                      <p:nvPr/>
                    </p:nvPicPr>
                    <p:blipFill>
                      <a:blip r:embed="rId9"/>
                      <a:srcRect/>
                      <a:stretch>
                        <a:fillRect/>
                      </a:stretch>
                    </p:blipFill>
                    <p:spPr bwMode="auto">
                      <a:xfrm>
                        <a:off x="9203677" y="4057906"/>
                        <a:ext cx="1624470" cy="2069283"/>
                      </a:xfrm>
                      <a:prstGeom prst="rect">
                        <a:avLst/>
                      </a:prstGeom>
                      <a:noFill/>
                    </p:spPr>
                  </p:pic>
                </p:oleObj>
              </mc:Fallback>
            </mc:AlternateContent>
          </a:graphicData>
        </a:graphic>
      </p:graphicFrame>
      <p:sp>
        <p:nvSpPr>
          <p:cNvPr id="79" name="TextBox 78">
            <a:extLst>
              <a:ext uri="{FF2B5EF4-FFF2-40B4-BE49-F238E27FC236}">
                <a16:creationId xmlns:a16="http://schemas.microsoft.com/office/drawing/2014/main" id="{0F198B75-9E8F-47BA-A836-5F28E9F2CC34}"/>
              </a:ext>
            </a:extLst>
          </p:cNvPr>
          <p:cNvSpPr txBox="1"/>
          <p:nvPr/>
        </p:nvSpPr>
        <p:spPr>
          <a:xfrm>
            <a:off x="1063091" y="5393755"/>
            <a:ext cx="5541333" cy="707886"/>
          </a:xfrm>
          <a:prstGeom prst="rect">
            <a:avLst/>
          </a:prstGeom>
          <a:noFill/>
        </p:spPr>
        <p:txBody>
          <a:bodyPr wrap="square">
            <a:spAutoFit/>
          </a:bodyPr>
          <a:lstStyle/>
          <a:p>
            <a:pPr algn="ctr"/>
            <a:r>
              <a:rPr lang="en-US" sz="2000" dirty="0">
                <a:latin typeface="Gabriola" panose="04040605051002020D02" pitchFamily="82" charset="0"/>
              </a:rPr>
              <a:t>POP QUIZ! </a:t>
            </a:r>
          </a:p>
          <a:p>
            <a:pPr algn="ctr"/>
            <a:r>
              <a:rPr lang="en-US" sz="2000" dirty="0">
                <a:latin typeface="Gabriola" panose="04040605051002020D02" pitchFamily="82" charset="0"/>
              </a:rPr>
              <a:t>What are potential causes of inaccurate LA measurements?</a:t>
            </a:r>
          </a:p>
        </p:txBody>
      </p:sp>
    </p:spTree>
    <p:extLst>
      <p:ext uri="{BB962C8B-B14F-4D97-AF65-F5344CB8AC3E}">
        <p14:creationId xmlns:p14="http://schemas.microsoft.com/office/powerpoint/2010/main" val="420654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15</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645297386"/>
              </p:ext>
            </p:extLst>
          </p:nvPr>
        </p:nvGraphicFramePr>
        <p:xfrm>
          <a:off x="0" y="747614"/>
          <a:ext cx="12147379" cy="4053840"/>
        </p:xfrm>
        <a:graphic>
          <a:graphicData uri="http://schemas.openxmlformats.org/drawingml/2006/table">
            <a:tbl>
              <a:tblPr firstRow="1" bandRow="1">
                <a:tableStyleId>{5C22544A-7EE6-4342-B048-85BDC9FD1C3A}</a:tableStyleId>
              </a:tblPr>
              <a:tblGrid>
                <a:gridCol w="5659956">
                  <a:extLst>
                    <a:ext uri="{9D8B030D-6E8A-4147-A177-3AD203B41FA5}">
                      <a16:colId xmlns:a16="http://schemas.microsoft.com/office/drawing/2014/main" val="3969356882"/>
                    </a:ext>
                  </a:extLst>
                </a:gridCol>
                <a:gridCol w="6487423">
                  <a:extLst>
                    <a:ext uri="{9D8B030D-6E8A-4147-A177-3AD203B41FA5}">
                      <a16:colId xmlns:a16="http://schemas.microsoft.com/office/drawing/2014/main" val="1425804619"/>
                    </a:ext>
                  </a:extLst>
                </a:gridCol>
              </a:tblGrid>
              <a:tr h="441834">
                <a:tc gridSpan="2">
                  <a:txBody>
                    <a:bodyPr/>
                    <a:lstStyle/>
                    <a:p>
                      <a:pPr algn="ctr"/>
                      <a:r>
                        <a:rPr lang="en-US" sz="2400" b="0" dirty="0">
                          <a:solidFill>
                            <a:schemeClr val="accent5">
                              <a:lumMod val="20000"/>
                              <a:lumOff val="80000"/>
                            </a:schemeClr>
                          </a:solidFill>
                          <a:latin typeface="+mj-lt"/>
                        </a:rPr>
                        <a:t>(9 – 12) PV4 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sz="2000" b="0" dirty="0"/>
                    </a:p>
                  </a:txBody>
                  <a:tcPr>
                    <a:lnT w="12700" cmpd="sng">
                      <a:noFill/>
                    </a:lnT>
                    <a:solidFill>
                      <a:schemeClr val="accent6">
                        <a:lumMod val="75000"/>
                      </a:schemeClr>
                    </a:solidFill>
                  </a:tcPr>
                </a:tc>
                <a:extLst>
                  <a:ext uri="{0D108BD9-81ED-4DB2-BD59-A6C34878D82A}">
                    <a16:rowId xmlns:a16="http://schemas.microsoft.com/office/drawing/2014/main" val="2800094729"/>
                  </a:ext>
                </a:extLst>
              </a:tr>
              <a:tr h="382922">
                <a:tc>
                  <a:txBody>
                    <a:bodyPr/>
                    <a:lstStyle/>
                    <a:p>
                      <a:endParaRPr lang="en-US" sz="20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20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43217943"/>
                  </a:ext>
                </a:extLst>
              </a:tr>
              <a:tr h="302657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0" u="sng" dirty="0">
                          <a:latin typeface="+mj-lt"/>
                        </a:rPr>
                        <a:t>METHOD</a:t>
                      </a:r>
                      <a:endParaRPr lang="en-US" sz="2000" b="0" u="sng" dirty="0">
                        <a:latin typeface="+mj-lt"/>
                      </a:endParaRPr>
                    </a:p>
                    <a:p>
                      <a:pPr marL="230188" indent="-230188">
                        <a:buFont typeface="Arial" panose="020B0604020202020204" pitchFamily="34" charset="0"/>
                        <a:buChar char="•"/>
                      </a:pPr>
                      <a:endParaRPr lang="en-US" sz="2000" kern="1200" dirty="0">
                        <a:solidFill>
                          <a:schemeClr val="dk1"/>
                        </a:solidFill>
                        <a:effectLst/>
                        <a:latin typeface="+mn-lt"/>
                        <a:ea typeface="+mn-ea"/>
                        <a:cs typeface="+mn-cs"/>
                      </a:endParaRPr>
                    </a:p>
                    <a:p>
                      <a:pPr marL="230188" indent="-230188">
                        <a:buFont typeface="Arial" panose="020B0604020202020204" pitchFamily="34" charset="0"/>
                        <a:buChar char="•"/>
                      </a:pPr>
                      <a:r>
                        <a:rPr lang="en-US" sz="2000" kern="1200" dirty="0">
                          <a:solidFill>
                            <a:schemeClr val="dk1"/>
                          </a:solidFill>
                          <a:effectLst/>
                          <a:latin typeface="+mn-lt"/>
                          <a:ea typeface="+mn-ea"/>
                          <a:cs typeface="+mn-cs"/>
                        </a:rPr>
                        <a:t>use as a supplement</a:t>
                      </a:r>
                    </a:p>
                    <a:p>
                      <a:pPr marL="230188" marR="0" lvl="0" indent="-230188">
                        <a:spcBef>
                          <a:spcPts val="0"/>
                        </a:spcBef>
                        <a:spcAft>
                          <a:spcPts val="0"/>
                        </a:spcAft>
                        <a:buFont typeface="Arial" panose="020B0604020202020204" pitchFamily="34" charset="0"/>
                        <a:buChar char="•"/>
                      </a:pPr>
                      <a:r>
                        <a:rPr lang="en-US" sz="2000" dirty="0">
                          <a:effectLst/>
                          <a:latin typeface="+mn-lt"/>
                        </a:rPr>
                        <a:t>4C/5C</a:t>
                      </a:r>
                      <a:endParaRPr lang="en-US" sz="1400" dirty="0">
                        <a:effectLst/>
                        <a:latin typeface="+mn-lt"/>
                      </a:endParaRPr>
                    </a:p>
                    <a:p>
                      <a:pPr marL="230188" marR="0" lvl="0" indent="-2301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effectLst/>
                          <a:latin typeface="+mn-lt"/>
                        </a:rPr>
                        <a:t>CFD</a:t>
                      </a:r>
                      <a:endParaRPr lang="en-US" sz="1400" dirty="0">
                        <a:effectLst/>
                        <a:latin typeface="+mn-lt"/>
                      </a:endParaRPr>
                    </a:p>
                    <a:p>
                      <a:pPr marL="230188" marR="0" lvl="0" indent="-230188">
                        <a:spcBef>
                          <a:spcPts val="0"/>
                        </a:spcBef>
                        <a:spcAft>
                          <a:spcPts val="0"/>
                        </a:spcAft>
                        <a:buFont typeface="Arial" panose="020B0604020202020204" pitchFamily="34" charset="0"/>
                        <a:buChar char="•"/>
                      </a:pPr>
                      <a:r>
                        <a:rPr lang="en-US" sz="2000" dirty="0">
                          <a:effectLst/>
                          <a:latin typeface="+mn-lt"/>
                        </a:rPr>
                        <a:t>PWD small gate (1 - 3 mm)</a:t>
                      </a:r>
                    </a:p>
                    <a:p>
                      <a:pPr marL="230188" marR="0" lvl="0" indent="-230188">
                        <a:spcBef>
                          <a:spcPts val="0"/>
                        </a:spcBef>
                        <a:spcAft>
                          <a:spcPts val="0"/>
                        </a:spcAft>
                        <a:buFont typeface="Arial" panose="020B0604020202020204" pitchFamily="34" charset="0"/>
                        <a:buChar char="•"/>
                      </a:pPr>
                      <a:r>
                        <a:rPr lang="en-US" sz="2000" dirty="0">
                          <a:effectLst/>
                          <a:latin typeface="+mn-lt"/>
                        </a:rPr>
                        <a:t>gate ~ 1 </a:t>
                      </a:r>
                      <a:r>
                        <a:rPr lang="en-US" sz="2000" kern="1200" dirty="0">
                          <a:solidFill>
                            <a:schemeClr val="dk1"/>
                          </a:solidFill>
                          <a:effectLst/>
                          <a:latin typeface="+mn-lt"/>
                          <a:ea typeface="+mn-ea"/>
                          <a:cs typeface="+mn-cs"/>
                        </a:rPr>
                        <a:t>- </a:t>
                      </a:r>
                      <a:r>
                        <a:rPr lang="en-US" sz="2000" dirty="0">
                          <a:effectLst/>
                          <a:latin typeface="+mn-lt"/>
                        </a:rPr>
                        <a:t>2 cm into PV4</a:t>
                      </a:r>
                      <a:endParaRPr lang="en-US" sz="1400" dirty="0">
                        <a:effectLst/>
                        <a:latin typeface="+mn-lt"/>
                      </a:endParaRPr>
                    </a:p>
                    <a:p>
                      <a:pPr marL="230188" marR="0" lvl="0" indent="-230188">
                        <a:spcBef>
                          <a:spcPts val="0"/>
                        </a:spcBef>
                        <a:spcAft>
                          <a:spcPts val="0"/>
                        </a:spcAft>
                        <a:buFont typeface="Arial" panose="020B0604020202020204" pitchFamily="34" charset="0"/>
                        <a:buChar char="•"/>
                      </a:pPr>
                      <a:r>
                        <a:rPr lang="en-US" sz="2000" dirty="0">
                          <a:effectLst/>
                          <a:latin typeface="+mn-lt"/>
                        </a:rPr>
                        <a:t>increase sweep speed </a:t>
                      </a:r>
                    </a:p>
                    <a:p>
                      <a:pPr marL="230188" marR="0" lvl="0" indent="-230188">
                        <a:spcBef>
                          <a:spcPts val="0"/>
                        </a:spcBef>
                        <a:spcAft>
                          <a:spcPts val="0"/>
                        </a:spcAft>
                        <a:buFont typeface="Arial" panose="020B0604020202020204" pitchFamily="34" charset="0"/>
                        <a:buChar char="•"/>
                      </a:pPr>
                      <a:endParaRPr lang="en-US" sz="14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sng" dirty="0">
                          <a:latin typeface="+mj-lt"/>
                        </a:rPr>
                        <a:t>PROTOCOL</a:t>
                      </a: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(9) </a:t>
                      </a:r>
                      <a:r>
                        <a:rPr lang="en-US" sz="2000" b="0" kern="1200" dirty="0">
                          <a:solidFill>
                            <a:schemeClr val="dk1"/>
                          </a:solidFill>
                          <a:effectLst/>
                          <a:latin typeface="+mn-lt"/>
                          <a:ea typeface="+mn-ea"/>
                          <a:cs typeface="+mn-cs"/>
                        </a:rPr>
                        <a:t>S-wave peak velocity </a:t>
                      </a:r>
                    </a:p>
                    <a:p>
                      <a:r>
                        <a:rPr lang="en-US" sz="2000" b="0" kern="1200" dirty="0">
                          <a:solidFill>
                            <a:schemeClr val="dk1"/>
                          </a:solidFill>
                          <a:effectLst/>
                          <a:latin typeface="+mn-lt"/>
                          <a:ea typeface="+mn-ea"/>
                          <a:cs typeface="+mn-cs"/>
                        </a:rPr>
                        <a:t> </a:t>
                      </a:r>
                    </a:p>
                    <a:p>
                      <a:r>
                        <a:rPr lang="en-US" sz="2000" b="0" kern="1200" dirty="0">
                          <a:solidFill>
                            <a:schemeClr val="dk1"/>
                          </a:solidFill>
                          <a:effectLst/>
                          <a:latin typeface="+mn-lt"/>
                          <a:ea typeface="+mn-ea"/>
                          <a:cs typeface="+mn-cs"/>
                        </a:rPr>
                        <a:t>(10) D-wave peak velocity </a:t>
                      </a:r>
                    </a:p>
                    <a:p>
                      <a:r>
                        <a:rPr lang="en-US" sz="2000" b="0" kern="1200" dirty="0">
                          <a:solidFill>
                            <a:schemeClr val="dk1"/>
                          </a:solidFill>
                          <a:effectLst/>
                          <a:latin typeface="+mn-lt"/>
                          <a:ea typeface="+mn-ea"/>
                          <a:cs typeface="+mn-cs"/>
                        </a:rPr>
                        <a:t> </a:t>
                      </a:r>
                    </a:p>
                    <a:p>
                      <a:r>
                        <a:rPr lang="en-US" sz="2000" b="0" kern="1200" dirty="0">
                          <a:solidFill>
                            <a:schemeClr val="dk1"/>
                          </a:solidFill>
                          <a:effectLst/>
                          <a:latin typeface="+mn-lt"/>
                          <a:ea typeface="+mn-ea"/>
                          <a:cs typeface="+mn-cs"/>
                        </a:rPr>
                        <a:t>(11) S/D ratio (0.7 -</a:t>
                      </a:r>
                      <a:r>
                        <a:rPr lang="en-US" sz="2000" kern="1200" dirty="0">
                          <a:solidFill>
                            <a:schemeClr val="dk1"/>
                          </a:solidFill>
                          <a:effectLst/>
                          <a:latin typeface="+mn-lt"/>
                          <a:ea typeface="+mn-ea"/>
                          <a:cs typeface="+mn-cs"/>
                        </a:rPr>
                        <a:t> </a:t>
                      </a:r>
                      <a:r>
                        <a:rPr lang="en-US" sz="2000" b="0" kern="1200" dirty="0">
                          <a:solidFill>
                            <a:schemeClr val="dk1"/>
                          </a:solidFill>
                          <a:effectLst/>
                          <a:latin typeface="+mn-lt"/>
                          <a:ea typeface="+mn-ea"/>
                          <a:cs typeface="+mn-cs"/>
                        </a:rPr>
                        <a:t>1.2)</a:t>
                      </a:r>
                    </a:p>
                    <a:p>
                      <a:endParaRPr lang="en-US" sz="2000" b="0" kern="1200" dirty="0">
                        <a:solidFill>
                          <a:schemeClr val="dk1"/>
                        </a:solidFill>
                        <a:effectLst/>
                        <a:latin typeface="+mn-lt"/>
                        <a:ea typeface="+mn-ea"/>
                        <a:cs typeface="+mn-cs"/>
                      </a:endParaRPr>
                    </a:p>
                    <a:p>
                      <a:r>
                        <a:rPr lang="en-US" sz="2000" b="0" kern="1200" dirty="0">
                          <a:solidFill>
                            <a:schemeClr val="dk1"/>
                          </a:solidFill>
                          <a:effectLst/>
                          <a:latin typeface="+mn-lt"/>
                          <a:ea typeface="+mn-ea"/>
                          <a:cs typeface="+mn-cs"/>
                        </a:rPr>
                        <a:t>(12) AR wave duration (150 ms)  </a:t>
                      </a:r>
                    </a:p>
                    <a:p>
                      <a:r>
                        <a:rPr lang="en-US" sz="2000" b="0" kern="1200" dirty="0">
                          <a:solidFill>
                            <a:schemeClr val="dk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917097" y="5459978"/>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15927316" y="34033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589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3825027" y="5272235"/>
            <a:ext cx="3569325" cy="707886"/>
          </a:xfrm>
          <a:prstGeom prst="rect">
            <a:avLst/>
          </a:prstGeom>
          <a:solidFill>
            <a:schemeClr val="accent6">
              <a:lumMod val="20000"/>
              <a:lumOff val="80000"/>
            </a:schemeClr>
          </a:solidFill>
        </p:spPr>
        <p:txBody>
          <a:bodyPr wrap="square" rtlCol="0">
            <a:spAutoFit/>
          </a:bodyPr>
          <a:lstStyle/>
          <a:p>
            <a:pPr algn="ctr"/>
            <a:r>
              <a:rPr lang="en-US" sz="2000" dirty="0">
                <a:latin typeface="Gabriola" panose="04040605051002020D02" pitchFamily="82" charset="0"/>
              </a:rPr>
              <a:t>POP QUIZ!</a:t>
            </a:r>
          </a:p>
          <a:p>
            <a:pPr algn="ctr"/>
            <a:r>
              <a:rPr lang="en-US" sz="2000" dirty="0">
                <a:latin typeface="Gabriola" panose="04040605051002020D02" pitchFamily="82" charset="0"/>
              </a:rPr>
              <a:t>Identify the PV4 by name in the 4C vs 5C?</a:t>
            </a:r>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2">
            <a:extLst>
              <a:ext uri="{FF2B5EF4-FFF2-40B4-BE49-F238E27FC236}">
                <a16:creationId xmlns:a16="http://schemas.microsoft.com/office/drawing/2014/main" id="{2DF20E7C-142D-4CA6-85E1-C3B9E18511A5}"/>
              </a:ext>
            </a:extLst>
          </p:cNvPr>
          <p:cNvSpPr>
            <a:spLocks noChangeArrowheads="1"/>
          </p:cNvSpPr>
          <p:nvPr/>
        </p:nvSpPr>
        <p:spPr bwMode="auto">
          <a:xfrm>
            <a:off x="7006876" y="13076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892016E3-F300-46D9-8B43-4EDF475AFD46}"/>
              </a:ext>
            </a:extLst>
          </p:cNvPr>
          <p:cNvGraphicFramePr>
            <a:graphicFrameLocks noChangeAspect="1"/>
          </p:cNvGraphicFramePr>
          <p:nvPr>
            <p:extLst>
              <p:ext uri="{D42A27DB-BD31-4B8C-83A1-F6EECF244321}">
                <p14:modId xmlns:p14="http://schemas.microsoft.com/office/powerpoint/2010/main" val="3680998382"/>
              </p:ext>
            </p:extLst>
          </p:nvPr>
        </p:nvGraphicFramePr>
        <p:xfrm>
          <a:off x="3727636" y="2105600"/>
          <a:ext cx="1674465" cy="2461607"/>
        </p:xfrm>
        <a:graphic>
          <a:graphicData uri="http://schemas.openxmlformats.org/presentationml/2006/ole">
            <mc:AlternateContent xmlns:mc="http://schemas.openxmlformats.org/markup-compatibility/2006">
              <mc:Choice xmlns:v="urn:schemas-microsoft-com:vml" Requires="v">
                <p:oleObj name="Bitmap Image" r:id="rId2" imgW="1371429" imgH="2114845" progId="Paint.Picture">
                  <p:embed/>
                </p:oleObj>
              </mc:Choice>
              <mc:Fallback>
                <p:oleObj name="Bitmap Image" r:id="rId2" imgW="1371429" imgH="2114845" progId="Paint.Picture">
                  <p:embed/>
                  <p:pic>
                    <p:nvPicPr>
                      <p:cNvPr id="62" name="Object 61">
                        <a:extLst>
                          <a:ext uri="{FF2B5EF4-FFF2-40B4-BE49-F238E27FC236}">
                            <a16:creationId xmlns:a16="http://schemas.microsoft.com/office/drawing/2014/main" id="{892016E3-F300-46D9-8B43-4EDF475AF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7636" y="2105600"/>
                        <a:ext cx="1674465" cy="2461607"/>
                      </a:xfrm>
                      <a:prstGeom prst="rect">
                        <a:avLst/>
                      </a:prstGeom>
                      <a:noFill/>
                    </p:spPr>
                  </p:pic>
                </p:oleObj>
              </mc:Fallback>
            </mc:AlternateContent>
          </a:graphicData>
        </a:graphic>
      </p:graphicFrame>
      <p:sp>
        <p:nvSpPr>
          <p:cNvPr id="65" name="Rectangle 4">
            <a:extLst>
              <a:ext uri="{FF2B5EF4-FFF2-40B4-BE49-F238E27FC236}">
                <a16:creationId xmlns:a16="http://schemas.microsoft.com/office/drawing/2014/main" id="{4B4C570D-4059-4AEF-BB87-1081D5D3E177}"/>
              </a:ext>
            </a:extLst>
          </p:cNvPr>
          <p:cNvSpPr>
            <a:spLocks noChangeArrowheads="1"/>
          </p:cNvSpPr>
          <p:nvPr/>
        </p:nvSpPr>
        <p:spPr bwMode="auto">
          <a:xfrm>
            <a:off x="8542335" y="1458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Rectangle 6">
            <a:extLst>
              <a:ext uri="{FF2B5EF4-FFF2-40B4-BE49-F238E27FC236}">
                <a16:creationId xmlns:a16="http://schemas.microsoft.com/office/drawing/2014/main" id="{45E5F3CA-80ED-4DFF-B41D-E6EA8E6764C4}"/>
              </a:ext>
            </a:extLst>
          </p:cNvPr>
          <p:cNvSpPr>
            <a:spLocks noChangeArrowheads="1"/>
          </p:cNvSpPr>
          <p:nvPr/>
        </p:nvSpPr>
        <p:spPr bwMode="auto">
          <a:xfrm flipV="1">
            <a:off x="10344243" y="3371524"/>
            <a:ext cx="99561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73" name="Object 72">
            <a:extLst>
              <a:ext uri="{FF2B5EF4-FFF2-40B4-BE49-F238E27FC236}">
                <a16:creationId xmlns:a16="http://schemas.microsoft.com/office/drawing/2014/main" id="{09DE9735-9EE9-4B01-A6D1-A300E115BEE2}"/>
              </a:ext>
            </a:extLst>
          </p:cNvPr>
          <p:cNvGraphicFramePr>
            <a:graphicFrameLocks noChangeAspect="1"/>
          </p:cNvGraphicFramePr>
          <p:nvPr>
            <p:extLst>
              <p:ext uri="{D42A27DB-BD31-4B8C-83A1-F6EECF244321}">
                <p14:modId xmlns:p14="http://schemas.microsoft.com/office/powerpoint/2010/main" val="624776687"/>
              </p:ext>
            </p:extLst>
          </p:nvPr>
        </p:nvGraphicFramePr>
        <p:xfrm>
          <a:off x="9226685" y="2117842"/>
          <a:ext cx="2677296" cy="2449365"/>
        </p:xfrm>
        <a:graphic>
          <a:graphicData uri="http://schemas.openxmlformats.org/presentationml/2006/ole">
            <mc:AlternateContent xmlns:mc="http://schemas.openxmlformats.org/markup-compatibility/2006">
              <mc:Choice xmlns:v="urn:schemas-microsoft-com:vml" Requires="v">
                <p:oleObj name="Bitmap Image" r:id="rId4" imgW="2219400" imgH="2038320" progId="Paint.Picture">
                  <p:embed/>
                </p:oleObj>
              </mc:Choice>
              <mc:Fallback>
                <p:oleObj name="Bitmap Image" r:id="rId4" imgW="2219400" imgH="2038320" progId="Paint.Picture">
                  <p:embed/>
                  <p:pic>
                    <p:nvPicPr>
                      <p:cNvPr id="73" name="Object 72">
                        <a:extLst>
                          <a:ext uri="{FF2B5EF4-FFF2-40B4-BE49-F238E27FC236}">
                            <a16:creationId xmlns:a16="http://schemas.microsoft.com/office/drawing/2014/main" id="{09DE9735-9EE9-4B01-A6D1-A300E115BEE2}"/>
                          </a:ext>
                        </a:extLst>
                      </p:cNvPr>
                      <p:cNvPicPr>
                        <a:picLocks noChangeAspect="1" noChangeArrowheads="1"/>
                      </p:cNvPicPr>
                      <p:nvPr/>
                    </p:nvPicPr>
                    <p:blipFill>
                      <a:blip r:embed="rId5"/>
                      <a:srcRect/>
                      <a:stretch>
                        <a:fillRect/>
                      </a:stretch>
                    </p:blipFill>
                    <p:spPr bwMode="auto">
                      <a:xfrm>
                        <a:off x="9226685" y="2117842"/>
                        <a:ext cx="2677296" cy="2449365"/>
                      </a:xfrm>
                      <a:prstGeom prst="rect">
                        <a:avLst/>
                      </a:prstGeom>
                      <a:noFill/>
                    </p:spPr>
                  </p:pic>
                </p:oleObj>
              </mc:Fallback>
            </mc:AlternateContent>
          </a:graphicData>
        </a:graphic>
      </p:graphicFrame>
    </p:spTree>
    <p:extLst>
      <p:ext uri="{BB962C8B-B14F-4D97-AF65-F5344CB8AC3E}">
        <p14:creationId xmlns:p14="http://schemas.microsoft.com/office/powerpoint/2010/main" val="2111684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917097" y="5459978"/>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15927316" y="34033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78953" y="4007970"/>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589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0" y="464438"/>
            <a:ext cx="12192000" cy="707886"/>
          </a:xfrm>
          <a:prstGeom prst="rect">
            <a:avLst/>
          </a:prstGeom>
          <a:noFill/>
        </p:spPr>
        <p:txBody>
          <a:bodyPr wrap="square" rtlCol="0">
            <a:spAutoFit/>
          </a:bodyPr>
          <a:lstStyle/>
          <a:p>
            <a:pPr algn="ctr"/>
            <a:r>
              <a:rPr lang="en-US" sz="2000" dirty="0">
                <a:latin typeface="Gabriola" panose="04040605051002020D02" pitchFamily="82" charset="0"/>
              </a:rPr>
              <a:t>POP QUIZ!</a:t>
            </a:r>
          </a:p>
          <a:p>
            <a:pPr algn="ctr"/>
            <a:r>
              <a:rPr lang="en-US" sz="2000" dirty="0">
                <a:latin typeface="Gabriola" panose="04040605051002020D02" pitchFamily="82" charset="0"/>
              </a:rPr>
              <a:t>Is this a normal waveform?</a:t>
            </a:r>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2">
            <a:extLst>
              <a:ext uri="{FF2B5EF4-FFF2-40B4-BE49-F238E27FC236}">
                <a16:creationId xmlns:a16="http://schemas.microsoft.com/office/drawing/2014/main" id="{2DF20E7C-142D-4CA6-85E1-C3B9E18511A5}"/>
              </a:ext>
            </a:extLst>
          </p:cNvPr>
          <p:cNvSpPr>
            <a:spLocks noChangeArrowheads="1"/>
          </p:cNvSpPr>
          <p:nvPr/>
        </p:nvSpPr>
        <p:spPr bwMode="auto">
          <a:xfrm>
            <a:off x="7006876" y="13076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5" name="Rectangle 4">
            <a:extLst>
              <a:ext uri="{FF2B5EF4-FFF2-40B4-BE49-F238E27FC236}">
                <a16:creationId xmlns:a16="http://schemas.microsoft.com/office/drawing/2014/main" id="{4B4C570D-4059-4AEF-BB87-1081D5D3E177}"/>
              </a:ext>
            </a:extLst>
          </p:cNvPr>
          <p:cNvSpPr>
            <a:spLocks noChangeArrowheads="1"/>
          </p:cNvSpPr>
          <p:nvPr/>
        </p:nvSpPr>
        <p:spPr bwMode="auto">
          <a:xfrm>
            <a:off x="8542335" y="1458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Rectangle 6">
            <a:extLst>
              <a:ext uri="{FF2B5EF4-FFF2-40B4-BE49-F238E27FC236}">
                <a16:creationId xmlns:a16="http://schemas.microsoft.com/office/drawing/2014/main" id="{45E5F3CA-80ED-4DFF-B41D-E6EA8E6764C4}"/>
              </a:ext>
            </a:extLst>
          </p:cNvPr>
          <p:cNvSpPr>
            <a:spLocks noChangeArrowheads="1"/>
          </p:cNvSpPr>
          <p:nvPr/>
        </p:nvSpPr>
        <p:spPr bwMode="auto">
          <a:xfrm flipV="1">
            <a:off x="10344243" y="3371524"/>
            <a:ext cx="99561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11" name="Table 69">
            <a:extLst>
              <a:ext uri="{FF2B5EF4-FFF2-40B4-BE49-F238E27FC236}">
                <a16:creationId xmlns:a16="http://schemas.microsoft.com/office/drawing/2014/main" id="{1C3D0797-8B0B-4D84-A757-8D52F6389FC5}"/>
              </a:ext>
            </a:extLst>
          </p:cNvPr>
          <p:cNvGraphicFramePr>
            <a:graphicFrameLocks noGrp="1"/>
          </p:cNvGraphicFramePr>
          <p:nvPr>
            <p:extLst>
              <p:ext uri="{D42A27DB-BD31-4B8C-83A1-F6EECF244321}">
                <p14:modId xmlns:p14="http://schemas.microsoft.com/office/powerpoint/2010/main" val="1764846464"/>
              </p:ext>
            </p:extLst>
          </p:nvPr>
        </p:nvGraphicFramePr>
        <p:xfrm>
          <a:off x="3778303" y="1410380"/>
          <a:ext cx="4624311" cy="4309134"/>
        </p:xfrm>
        <a:graphic>
          <a:graphicData uri="http://schemas.openxmlformats.org/drawingml/2006/table">
            <a:tbl>
              <a:tblPr firstRow="1" bandRow="1">
                <a:tableStyleId>{5C22544A-7EE6-4342-B048-85BDC9FD1C3A}</a:tableStyleId>
              </a:tblPr>
              <a:tblGrid>
                <a:gridCol w="4624311">
                  <a:extLst>
                    <a:ext uri="{9D8B030D-6E8A-4147-A177-3AD203B41FA5}">
                      <a16:colId xmlns:a16="http://schemas.microsoft.com/office/drawing/2014/main" val="768735778"/>
                    </a:ext>
                  </a:extLst>
                </a:gridCol>
              </a:tblGrid>
              <a:tr h="430913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4503748"/>
                  </a:ext>
                </a:extLst>
              </a:tr>
            </a:tbl>
          </a:graphicData>
        </a:graphic>
      </p:graphicFrame>
      <p:pic>
        <p:nvPicPr>
          <p:cNvPr id="70" name="Picture 69">
            <a:extLst>
              <a:ext uri="{FF2B5EF4-FFF2-40B4-BE49-F238E27FC236}">
                <a16:creationId xmlns:a16="http://schemas.microsoft.com/office/drawing/2014/main" id="{C49FE4D2-B021-555A-0098-F3569C9FDC16}"/>
              </a:ext>
            </a:extLst>
          </p:cNvPr>
          <p:cNvPicPr>
            <a:picLocks noChangeAspect="1"/>
          </p:cNvPicPr>
          <p:nvPr/>
        </p:nvPicPr>
        <p:blipFill>
          <a:blip r:embed="rId2"/>
          <a:stretch>
            <a:fillRect/>
          </a:stretch>
        </p:blipFill>
        <p:spPr>
          <a:xfrm>
            <a:off x="3916319" y="1544404"/>
            <a:ext cx="4364671" cy="4053917"/>
          </a:xfrm>
          <a:prstGeom prst="rect">
            <a:avLst/>
          </a:prstGeom>
        </p:spPr>
      </p:pic>
    </p:spTree>
    <p:extLst>
      <p:ext uri="{BB962C8B-B14F-4D97-AF65-F5344CB8AC3E}">
        <p14:creationId xmlns:p14="http://schemas.microsoft.com/office/powerpoint/2010/main" val="2662939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a:xfrm>
            <a:off x="10558527" y="5935661"/>
            <a:ext cx="764215" cy="365125"/>
          </a:xfrm>
        </p:spPr>
        <p:txBody>
          <a:bodyPr/>
          <a:lstStyle/>
          <a:p>
            <a:fld id="{6D22F896-40B5-4ADD-8801-0D06FADFA095}" type="slidenum">
              <a:rPr lang="en-US" smtClean="0"/>
              <a:t>17</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105635360"/>
              </p:ext>
            </p:extLst>
          </p:nvPr>
        </p:nvGraphicFramePr>
        <p:xfrm>
          <a:off x="0" y="473640"/>
          <a:ext cx="12192000" cy="4572000"/>
        </p:xfrm>
        <a:graphic>
          <a:graphicData uri="http://schemas.openxmlformats.org/drawingml/2006/table">
            <a:tbl>
              <a:tblPr firstRow="1" bandRow="1">
                <a:tableStyleId>{5C22544A-7EE6-4342-B048-85BDC9FD1C3A}</a:tableStyleId>
              </a:tblPr>
              <a:tblGrid>
                <a:gridCol w="6217495">
                  <a:extLst>
                    <a:ext uri="{9D8B030D-6E8A-4147-A177-3AD203B41FA5}">
                      <a16:colId xmlns:a16="http://schemas.microsoft.com/office/drawing/2014/main" val="3969356882"/>
                    </a:ext>
                  </a:extLst>
                </a:gridCol>
                <a:gridCol w="5974505">
                  <a:extLst>
                    <a:ext uri="{9D8B030D-6E8A-4147-A177-3AD203B41FA5}">
                      <a16:colId xmlns:a16="http://schemas.microsoft.com/office/drawing/2014/main" val="1425804619"/>
                    </a:ext>
                  </a:extLst>
                </a:gridCol>
              </a:tblGrid>
              <a:tr h="318431">
                <a:tc gridSpan="2">
                  <a:txBody>
                    <a:bodyPr/>
                    <a:lstStyle/>
                    <a:p>
                      <a:pPr algn="ctr"/>
                      <a:r>
                        <a:rPr lang="en-US" sz="2400" b="0" dirty="0">
                          <a:solidFill>
                            <a:schemeClr val="accent5">
                              <a:lumMod val="20000"/>
                              <a:lumOff val="80000"/>
                            </a:schemeClr>
                          </a:solidFill>
                          <a:latin typeface="+mj-lt"/>
                        </a:rPr>
                        <a:t>(13) PEAK TRV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sz="2000" b="0" dirty="0"/>
                    </a:p>
                  </a:txBody>
                  <a:tcPr>
                    <a:lnR w="12700" cap="flat" cmpd="sng" algn="ctr">
                      <a:solidFill>
                        <a:schemeClr val="bg1"/>
                      </a:solidFill>
                      <a:prstDash val="solid"/>
                      <a:round/>
                      <a:headEnd type="none" w="med" len="med"/>
                      <a:tailEnd type="none" w="med" len="med"/>
                    </a:lnR>
                    <a:solidFill>
                      <a:schemeClr val="accent6">
                        <a:lumMod val="75000"/>
                      </a:schemeClr>
                    </a:solidFill>
                  </a:tcPr>
                </a:tc>
                <a:extLst>
                  <a:ext uri="{0D108BD9-81ED-4DB2-BD59-A6C34878D82A}">
                    <a16:rowId xmlns:a16="http://schemas.microsoft.com/office/drawing/2014/main" val="3329500124"/>
                  </a:ext>
                </a:extLst>
              </a:tr>
              <a:tr h="3130632">
                <a:tc>
                  <a:txBody>
                    <a:bodyPr/>
                    <a:lstStyle/>
                    <a:p>
                      <a:r>
                        <a:rPr lang="en-US" sz="2400" b="0" u="sng" kern="1200" dirty="0">
                          <a:solidFill>
                            <a:schemeClr val="dk1"/>
                          </a:solidFill>
                          <a:effectLst/>
                          <a:latin typeface="+mj-lt"/>
                          <a:ea typeface="+mn-ea"/>
                          <a:cs typeface="+mn-cs"/>
                        </a:rPr>
                        <a:t>METHOD &amp; PROTOCOL</a:t>
                      </a: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(13) p</a:t>
                      </a:r>
                      <a:r>
                        <a:rPr lang="en-US" sz="2000" b="0" kern="1200" dirty="0">
                          <a:solidFill>
                            <a:schemeClr val="dk1"/>
                          </a:solidFill>
                          <a:effectLst/>
                          <a:latin typeface="+mn-lt"/>
                          <a:ea typeface="+mn-ea"/>
                          <a:cs typeface="+mn-cs"/>
                        </a:rPr>
                        <a:t>eak TRV </a:t>
                      </a:r>
                    </a:p>
                    <a:p>
                      <a:r>
                        <a:rPr lang="en-US" sz="2000" kern="1200" dirty="0">
                          <a:solidFill>
                            <a:schemeClr val="dk1"/>
                          </a:solidFill>
                          <a:effectLst/>
                          <a:latin typeface="+mn-lt"/>
                          <a:ea typeface="+mn-ea"/>
                          <a:cs typeface="+mn-cs"/>
                        </a:rPr>
                        <a:t> </a:t>
                      </a:r>
                    </a:p>
                    <a:p>
                      <a:pPr marL="285750" lvl="0" indent="-285750">
                        <a:buFont typeface="Arial" panose="020B0604020202020204" pitchFamily="34" charset="0"/>
                        <a:buChar char="•"/>
                      </a:pPr>
                      <a:r>
                        <a:rPr lang="en-US" sz="2000" kern="1200" dirty="0">
                          <a:solidFill>
                            <a:schemeClr val="dk1"/>
                          </a:solidFill>
                          <a:effectLst/>
                          <a:latin typeface="+mn-lt"/>
                          <a:ea typeface="+mn-ea"/>
                          <a:cs typeface="+mn-cs"/>
                        </a:rPr>
                        <a:t>compare views</a:t>
                      </a:r>
                    </a:p>
                    <a:p>
                      <a:pPr marL="285750" lvl="0" indent="-285750">
                        <a:buFont typeface="Arial" panose="020B0604020202020204" pitchFamily="34" charset="0"/>
                        <a:buChar char="•"/>
                      </a:pPr>
                      <a:endParaRPr lang="en-US" sz="20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2000" kern="1200" dirty="0">
                          <a:solidFill>
                            <a:schemeClr val="dk1"/>
                          </a:solidFill>
                          <a:effectLst/>
                          <a:latin typeface="+mn-lt"/>
                          <a:ea typeface="+mn-ea"/>
                          <a:cs typeface="+mn-cs"/>
                        </a:rPr>
                        <a:t>utilize CFD to locate TR jet, optimize Doppler angle &amp; place CWD focus within jet</a:t>
                      </a:r>
                    </a:p>
                    <a:p>
                      <a:r>
                        <a:rPr lang="en-US" sz="2000" kern="1200" dirty="0">
                          <a:solidFill>
                            <a:schemeClr val="dk1"/>
                          </a:solidFill>
                          <a:effectLst/>
                          <a:latin typeface="+mn-lt"/>
                          <a:ea typeface="+mn-ea"/>
                          <a:cs typeface="+mn-cs"/>
                        </a:rPr>
                        <a:t> </a:t>
                      </a:r>
                    </a:p>
                    <a:p>
                      <a:pPr marL="342900" lvl="0" indent="-342900">
                        <a:buFont typeface="Arial" panose="020B0604020202020204" pitchFamily="34" charset="0"/>
                        <a:buChar char="•"/>
                      </a:pPr>
                      <a:r>
                        <a:rPr lang="en-US" sz="2000" kern="1200" dirty="0">
                          <a:solidFill>
                            <a:schemeClr val="dk1"/>
                          </a:solidFill>
                          <a:effectLst/>
                          <a:latin typeface="+mn-lt"/>
                          <a:ea typeface="+mn-ea"/>
                          <a:cs typeface="+mn-cs"/>
                        </a:rPr>
                        <a:t>acquire peak TRV (abnormal cut-off &gt; 2.8 m/s)</a:t>
                      </a:r>
                    </a:p>
                    <a:p>
                      <a:pPr marL="342900" lvl="0" indent="-342900">
                        <a:buFont typeface="Arial" panose="020B0604020202020204" pitchFamily="34" charset="0"/>
                        <a:buChar char="•"/>
                      </a:pPr>
                      <a:endParaRPr lang="en-US" sz="2000" kern="1200" dirty="0">
                        <a:solidFill>
                          <a:schemeClr val="dk1"/>
                        </a:solidFill>
                        <a:effectLst/>
                        <a:latin typeface="+mn-lt"/>
                        <a:ea typeface="+mn-ea"/>
                        <a:cs typeface="+mn-cs"/>
                      </a:endParaRPr>
                    </a:p>
                    <a:p>
                      <a:pPr marL="342900" lvl="0" indent="-342900">
                        <a:buFont typeface="Arial" panose="020B0604020202020204" pitchFamily="34" charset="0"/>
                        <a:buChar char="•"/>
                      </a:pPr>
                      <a:r>
                        <a:rPr lang="en-US" sz="2000" kern="1200" dirty="0">
                          <a:solidFill>
                            <a:schemeClr val="dk1"/>
                          </a:solidFill>
                          <a:effectLst/>
                          <a:latin typeface="+mn-lt"/>
                          <a:ea typeface="+mn-ea"/>
                          <a:cs typeface="+mn-cs"/>
                        </a:rPr>
                        <a:t>? filling in adequately</a:t>
                      </a:r>
                    </a:p>
                    <a:p>
                      <a:pPr marL="0" lvl="0" indent="0">
                        <a:buFont typeface="Arial" panose="020B0604020202020204" pitchFamily="34" charset="0"/>
                        <a:buNone/>
                      </a:pPr>
                      <a:endParaRPr lang="en-US" sz="20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indent="0">
                        <a:buFont typeface="Arial" panose="020B0604020202020204" pitchFamily="34" charset="0"/>
                        <a:buNone/>
                      </a:pPr>
                      <a:r>
                        <a:rPr lang="en-US" sz="2400" b="0" i="0" u="sng" kern="1200" dirty="0">
                          <a:solidFill>
                            <a:schemeClr val="dk1"/>
                          </a:solidFill>
                          <a:effectLst/>
                          <a:latin typeface="+mj-lt"/>
                          <a:ea typeface="+mn-ea"/>
                          <a:cs typeface="+mn-cs"/>
                        </a:rPr>
                        <a:t>TR</a:t>
                      </a:r>
                      <a:r>
                        <a:rPr lang="en-US" sz="2400" b="1" i="0" u="sng" kern="1200" dirty="0">
                          <a:solidFill>
                            <a:schemeClr val="dk1"/>
                          </a:solidFill>
                          <a:effectLst/>
                          <a:latin typeface="+mj-lt"/>
                          <a:ea typeface="+mn-ea"/>
                          <a:cs typeface="+mn-cs"/>
                        </a:rPr>
                        <a:t> </a:t>
                      </a:r>
                      <a:r>
                        <a:rPr lang="en-US" sz="2400" b="0" i="0" u="sng" kern="1200" dirty="0">
                          <a:solidFill>
                            <a:schemeClr val="dk1"/>
                          </a:solidFill>
                          <a:effectLst/>
                          <a:latin typeface="+mj-lt"/>
                          <a:ea typeface="+mn-ea"/>
                          <a:cs typeface="+mn-cs"/>
                        </a:rPr>
                        <a:t>&amp; RVSP </a:t>
                      </a:r>
                    </a:p>
                    <a:p>
                      <a:pPr marL="342900" indent="-342900">
                        <a:buFont typeface="Arial" panose="020B0604020202020204" pitchFamily="34" charset="0"/>
                        <a:buChar char="•"/>
                      </a:pPr>
                      <a:endParaRPr lang="en-US" sz="2000" i="0" kern="1200" dirty="0">
                        <a:solidFill>
                          <a:schemeClr val="dk1"/>
                        </a:solidFill>
                        <a:effectLst/>
                        <a:latin typeface="+mn-lt"/>
                        <a:ea typeface="+mn-ea"/>
                        <a:cs typeface="+mn-cs"/>
                      </a:endParaRPr>
                    </a:p>
                    <a:p>
                      <a:pPr marL="342900" indent="-342900">
                        <a:buFont typeface="Arial" panose="020B0604020202020204" pitchFamily="34" charset="0"/>
                        <a:buChar char="•"/>
                      </a:pPr>
                      <a:r>
                        <a:rPr lang="en-US" sz="2000" i="0" kern="1200" dirty="0">
                          <a:solidFill>
                            <a:schemeClr val="dk1"/>
                          </a:solidFill>
                          <a:effectLst/>
                          <a:latin typeface="+mn-lt"/>
                          <a:ea typeface="+mn-ea"/>
                          <a:cs typeface="+mn-cs"/>
                        </a:rPr>
                        <a:t>in absence of RVOTO, peak TRV &amp; mean RAP are used to estimate RVSP &amp; assess PH</a:t>
                      </a:r>
                    </a:p>
                    <a:p>
                      <a:pPr marL="342900" indent="-342900">
                        <a:buFont typeface="Arial" panose="020B0604020202020204" pitchFamily="34" charset="0"/>
                        <a:buChar char="•"/>
                      </a:pPr>
                      <a:endParaRPr lang="en-US" sz="2000" kern="1200" dirty="0">
                        <a:solidFill>
                          <a:schemeClr val="dk1"/>
                        </a:solidFill>
                        <a:effectLst/>
                        <a:latin typeface="+mn-lt"/>
                        <a:ea typeface="+mn-ea"/>
                        <a:cs typeface="+mn-cs"/>
                      </a:endParaRPr>
                    </a:p>
                    <a:p>
                      <a:pPr marL="342900" lvl="0" indent="-342900">
                        <a:buFont typeface="Arial" panose="020B0604020202020204" pitchFamily="34" charset="0"/>
                        <a:buChar char="•"/>
                      </a:pPr>
                      <a:r>
                        <a:rPr lang="en-US" sz="2000" kern="1200" dirty="0">
                          <a:solidFill>
                            <a:schemeClr val="dk1"/>
                          </a:solidFill>
                          <a:effectLst/>
                          <a:latin typeface="+mn-lt"/>
                          <a:ea typeface="+mn-ea"/>
                          <a:cs typeface="+mn-cs"/>
                        </a:rPr>
                        <a:t>RVSP = SPAP</a:t>
                      </a:r>
                    </a:p>
                    <a:p>
                      <a:pPr marL="342900" lvl="0" indent="-342900">
                        <a:buFont typeface="Arial" panose="020B0604020202020204" pitchFamily="34" charset="0"/>
                        <a:buChar char="•"/>
                      </a:pPr>
                      <a:endParaRPr lang="en-US" sz="2000" kern="1200" dirty="0">
                        <a:solidFill>
                          <a:schemeClr val="dk1"/>
                        </a:solidFill>
                        <a:effectLst/>
                        <a:latin typeface="+mn-lt"/>
                        <a:ea typeface="+mn-ea"/>
                        <a:cs typeface="+mn-cs"/>
                      </a:endParaRPr>
                    </a:p>
                    <a:p>
                      <a:pPr marL="342900" lvl="0" indent="-342900">
                        <a:buFont typeface="Arial" panose="020B0604020202020204" pitchFamily="34" charset="0"/>
                        <a:buChar char="•"/>
                      </a:pPr>
                      <a:r>
                        <a:rPr lang="en-US" sz="2000" kern="1200" dirty="0">
                          <a:solidFill>
                            <a:schemeClr val="dk1"/>
                          </a:solidFill>
                          <a:effectLst/>
                          <a:latin typeface="+mn-lt"/>
                          <a:ea typeface="+mn-ea"/>
                          <a:cs typeface="+mn-cs"/>
                        </a:rPr>
                        <a:t>RVSP = indirect LAP estimate</a:t>
                      </a:r>
                    </a:p>
                    <a:p>
                      <a:pPr marL="342900" lvl="0" indent="-342900">
                        <a:buFont typeface="Arial" panose="020B0604020202020204" pitchFamily="34" charset="0"/>
                        <a:buChar char="•"/>
                      </a:pPr>
                      <a:endParaRPr lang="en-US" sz="2000" kern="1200" dirty="0">
                        <a:solidFill>
                          <a:schemeClr val="dk1"/>
                        </a:solidFill>
                        <a:effectLst/>
                        <a:latin typeface="+mn-lt"/>
                        <a:ea typeface="+mn-ea"/>
                        <a:cs typeface="+mn-cs"/>
                      </a:endParaRPr>
                    </a:p>
                    <a:p>
                      <a:pPr marL="342900" lvl="0" indent="-342900">
                        <a:buFont typeface="Arial" panose="020B0604020202020204" pitchFamily="34" charset="0"/>
                        <a:buChar char="•"/>
                      </a:pPr>
                      <a:r>
                        <a:rPr lang="en-US" sz="2000" kern="1200" dirty="0">
                          <a:solidFill>
                            <a:schemeClr val="dk1"/>
                          </a:solidFill>
                          <a:effectLst/>
                          <a:latin typeface="+mn-lt"/>
                          <a:ea typeface="+mn-ea"/>
                          <a:cs typeface="+mn-cs"/>
                        </a:rPr>
                        <a:t>in absence of pulmonary vascular disease, an elevated RVSP indicates an</a:t>
                      </a:r>
                      <a:r>
                        <a:rPr lang="en-US" sz="2000" kern="1200" dirty="0">
                          <a:solidFill>
                            <a:schemeClr val="dk1"/>
                          </a:solidFill>
                          <a:effectLst/>
                          <a:latin typeface="+mn-lt"/>
                          <a:ea typeface="+mn-ea"/>
                          <a:cs typeface="+mn-cs"/>
                          <a:sym typeface="Wingdings" panose="05000000000000000000" pitchFamily="2" charset="2"/>
                        </a:rPr>
                        <a:t> elevated LAP &amp; can identify increased LV filling pressure</a:t>
                      </a:r>
                    </a:p>
                    <a:p>
                      <a:pPr marL="285750" lvl="0" indent="-285750">
                        <a:buFont typeface="Arial" panose="020B0604020202020204" pitchFamily="34" charset="0"/>
                        <a:buChar char="•"/>
                      </a:pPr>
                      <a:endParaRPr lang="en-US" sz="20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917097" y="5459978"/>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2">
            <a:extLst>
              <a:ext uri="{FF2B5EF4-FFF2-40B4-BE49-F238E27FC236}">
                <a16:creationId xmlns:a16="http://schemas.microsoft.com/office/drawing/2014/main" id="{5EF24221-A437-4B41-8109-349A10829733}"/>
              </a:ext>
            </a:extLst>
          </p:cNvPr>
          <p:cNvSpPr>
            <a:spLocks noChangeArrowheads="1"/>
          </p:cNvSpPr>
          <p:nvPr/>
        </p:nvSpPr>
        <p:spPr bwMode="auto">
          <a:xfrm>
            <a:off x="9600444" y="12125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5" name="Rectangle 4">
            <a:extLst>
              <a:ext uri="{FF2B5EF4-FFF2-40B4-BE49-F238E27FC236}">
                <a16:creationId xmlns:a16="http://schemas.microsoft.com/office/drawing/2014/main" id="{B0BFBE74-2F84-4DBA-A0D8-A9CAD19085F2}"/>
              </a:ext>
            </a:extLst>
          </p:cNvPr>
          <p:cNvSpPr>
            <a:spLocks noChangeArrowheads="1"/>
          </p:cNvSpPr>
          <p:nvPr/>
        </p:nvSpPr>
        <p:spPr bwMode="auto">
          <a:xfrm>
            <a:off x="9600443" y="3081446"/>
            <a:ext cx="129647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72" name="Rectangle 6">
            <a:extLst>
              <a:ext uri="{FF2B5EF4-FFF2-40B4-BE49-F238E27FC236}">
                <a16:creationId xmlns:a16="http://schemas.microsoft.com/office/drawing/2014/main" id="{DA7D7B6A-9807-456B-B4D3-7652256D892A}"/>
              </a:ext>
            </a:extLst>
          </p:cNvPr>
          <p:cNvSpPr>
            <a:spLocks noChangeArrowheads="1"/>
          </p:cNvSpPr>
          <p:nvPr/>
        </p:nvSpPr>
        <p:spPr bwMode="auto">
          <a:xfrm>
            <a:off x="9600442" y="4522116"/>
            <a:ext cx="127846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2812113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895734" y="5404047"/>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rect">
              <a:fillToRect l="50000" t="50000" r="50000" b="50000"/>
            </a:path>
            <a:tileRect/>
          </a:gradFill>
          <a:ln>
            <a:noFill/>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56387" y="4065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52" name="Table 61">
            <a:extLst>
              <a:ext uri="{FF2B5EF4-FFF2-40B4-BE49-F238E27FC236}">
                <a16:creationId xmlns:a16="http://schemas.microsoft.com/office/drawing/2014/main" id="{57AE0F7E-8B08-48E9-A235-C0FDD0A79B65}"/>
              </a:ext>
            </a:extLst>
          </p:cNvPr>
          <p:cNvGraphicFramePr>
            <a:graphicFrameLocks noGrp="1"/>
          </p:cNvGraphicFramePr>
          <p:nvPr>
            <p:extLst>
              <p:ext uri="{D42A27DB-BD31-4B8C-83A1-F6EECF244321}">
                <p14:modId xmlns:p14="http://schemas.microsoft.com/office/powerpoint/2010/main" val="1221963956"/>
              </p:ext>
            </p:extLst>
          </p:nvPr>
        </p:nvGraphicFramePr>
        <p:xfrm>
          <a:off x="2975020" y="1232021"/>
          <a:ext cx="6826319" cy="3472290"/>
        </p:xfrm>
        <a:graphic>
          <a:graphicData uri="http://schemas.openxmlformats.org/drawingml/2006/table">
            <a:tbl>
              <a:tblPr firstRow="1" bandRow="1">
                <a:tableStyleId>{5C22544A-7EE6-4342-B048-85BDC9FD1C3A}</a:tableStyleId>
              </a:tblPr>
              <a:tblGrid>
                <a:gridCol w="6826319">
                  <a:extLst>
                    <a:ext uri="{9D8B030D-6E8A-4147-A177-3AD203B41FA5}">
                      <a16:colId xmlns:a16="http://schemas.microsoft.com/office/drawing/2014/main" val="3926617193"/>
                    </a:ext>
                  </a:extLst>
                </a:gridCol>
              </a:tblGrid>
              <a:tr h="347229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839412522"/>
                  </a:ext>
                </a:extLst>
              </a:tr>
            </a:tbl>
          </a:graphicData>
        </a:graphic>
      </p:graphicFrame>
      <p:sp>
        <p:nvSpPr>
          <p:cNvPr id="11" name="TextBox 10">
            <a:extLst>
              <a:ext uri="{FF2B5EF4-FFF2-40B4-BE49-F238E27FC236}">
                <a16:creationId xmlns:a16="http://schemas.microsoft.com/office/drawing/2014/main" id="{127166F8-804F-4F93-B51F-9EDCDABCE823}"/>
              </a:ext>
            </a:extLst>
          </p:cNvPr>
          <p:cNvSpPr txBox="1"/>
          <p:nvPr/>
        </p:nvSpPr>
        <p:spPr>
          <a:xfrm>
            <a:off x="706558" y="932124"/>
            <a:ext cx="5897866" cy="461665"/>
          </a:xfrm>
          <a:prstGeom prst="rect">
            <a:avLst/>
          </a:prstGeom>
          <a:noFill/>
        </p:spPr>
        <p:txBody>
          <a:bodyPr wrap="square" rtlCol="0">
            <a:spAutoFit/>
          </a:bodyPr>
          <a:lstStyle/>
          <a:p>
            <a:r>
              <a:rPr lang="en-US" sz="2400" dirty="0">
                <a:solidFill>
                  <a:schemeClr val="accent6">
                    <a:lumMod val="50000"/>
                  </a:schemeClr>
                </a:solidFill>
              </a:rPr>
              <a:t>                                                                             </a:t>
            </a:r>
          </a:p>
        </p:txBody>
      </p:sp>
      <p:graphicFrame>
        <p:nvGraphicFramePr>
          <p:cNvPr id="74" name="Object 73">
            <a:extLst>
              <a:ext uri="{FF2B5EF4-FFF2-40B4-BE49-F238E27FC236}">
                <a16:creationId xmlns:a16="http://schemas.microsoft.com/office/drawing/2014/main" id="{E2B523AD-A046-4870-AD6E-5FDE64AC30B0}"/>
              </a:ext>
            </a:extLst>
          </p:cNvPr>
          <p:cNvGraphicFramePr>
            <a:graphicFrameLocks noChangeAspect="1"/>
          </p:cNvGraphicFramePr>
          <p:nvPr>
            <p:extLst>
              <p:ext uri="{D42A27DB-BD31-4B8C-83A1-F6EECF244321}">
                <p14:modId xmlns:p14="http://schemas.microsoft.com/office/powerpoint/2010/main" val="3669262395"/>
              </p:ext>
            </p:extLst>
          </p:nvPr>
        </p:nvGraphicFramePr>
        <p:xfrm>
          <a:off x="3414308" y="1665039"/>
          <a:ext cx="2176817" cy="2718164"/>
        </p:xfrm>
        <a:graphic>
          <a:graphicData uri="http://schemas.openxmlformats.org/presentationml/2006/ole">
            <mc:AlternateContent xmlns:mc="http://schemas.openxmlformats.org/markup-compatibility/2006">
              <mc:Choice xmlns:v="urn:schemas-microsoft-com:vml" Requires="v">
                <p:oleObj name="Bitmap Image" r:id="rId3" imgW="1343160" imgH="1714680" progId="Paint.Picture">
                  <p:embed/>
                </p:oleObj>
              </mc:Choice>
              <mc:Fallback>
                <p:oleObj name="Bitmap Image" r:id="rId3" imgW="1343160" imgH="1714680" progId="Paint.Picture">
                  <p:embed/>
                  <p:pic>
                    <p:nvPicPr>
                      <p:cNvPr id="74" name="Object 73">
                        <a:extLst>
                          <a:ext uri="{FF2B5EF4-FFF2-40B4-BE49-F238E27FC236}">
                            <a16:creationId xmlns:a16="http://schemas.microsoft.com/office/drawing/2014/main" id="{E2B523AD-A046-4870-AD6E-5FDE64AC30B0}"/>
                          </a:ext>
                        </a:extLst>
                      </p:cNvPr>
                      <p:cNvPicPr>
                        <a:picLocks noChangeAspect="1" noChangeArrowheads="1"/>
                      </p:cNvPicPr>
                      <p:nvPr/>
                    </p:nvPicPr>
                    <p:blipFill>
                      <a:blip r:embed="rId4"/>
                      <a:srcRect/>
                      <a:stretch>
                        <a:fillRect/>
                      </a:stretch>
                    </p:blipFill>
                    <p:spPr bwMode="auto">
                      <a:xfrm>
                        <a:off x="3414308" y="1665039"/>
                        <a:ext cx="2176817" cy="2718164"/>
                      </a:xfrm>
                      <a:prstGeom prst="rect">
                        <a:avLst/>
                      </a:prstGeom>
                      <a:noFill/>
                    </p:spPr>
                  </p:pic>
                </p:oleObj>
              </mc:Fallback>
            </mc:AlternateContent>
          </a:graphicData>
        </a:graphic>
      </p:graphicFrame>
      <p:graphicFrame>
        <p:nvGraphicFramePr>
          <p:cNvPr id="78" name="Object 77">
            <a:extLst>
              <a:ext uri="{FF2B5EF4-FFF2-40B4-BE49-F238E27FC236}">
                <a16:creationId xmlns:a16="http://schemas.microsoft.com/office/drawing/2014/main" id="{B73DD227-F540-486C-ABA3-02E3602CE6C9}"/>
              </a:ext>
            </a:extLst>
          </p:cNvPr>
          <p:cNvGraphicFramePr>
            <a:graphicFrameLocks noChangeAspect="1"/>
          </p:cNvGraphicFramePr>
          <p:nvPr>
            <p:extLst>
              <p:ext uri="{D42A27DB-BD31-4B8C-83A1-F6EECF244321}">
                <p14:modId xmlns:p14="http://schemas.microsoft.com/office/powerpoint/2010/main" val="4156647446"/>
              </p:ext>
            </p:extLst>
          </p:nvPr>
        </p:nvGraphicFramePr>
        <p:xfrm>
          <a:off x="5964039" y="1661733"/>
          <a:ext cx="3445487" cy="2708704"/>
        </p:xfrm>
        <a:graphic>
          <a:graphicData uri="http://schemas.openxmlformats.org/presentationml/2006/ole">
            <mc:AlternateContent xmlns:mc="http://schemas.openxmlformats.org/markup-compatibility/2006">
              <mc:Choice xmlns:v="urn:schemas-microsoft-com:vml" Requires="v">
                <p:oleObj name="Bitmap Image" r:id="rId5" imgW="1828800" imgH="1400040" progId="Paint.Picture">
                  <p:embed/>
                </p:oleObj>
              </mc:Choice>
              <mc:Fallback>
                <p:oleObj name="Bitmap Image" r:id="rId5" imgW="1828800" imgH="1400040" progId="Paint.Picture">
                  <p:embed/>
                  <p:pic>
                    <p:nvPicPr>
                      <p:cNvPr id="78" name="Object 77">
                        <a:extLst>
                          <a:ext uri="{FF2B5EF4-FFF2-40B4-BE49-F238E27FC236}">
                            <a16:creationId xmlns:a16="http://schemas.microsoft.com/office/drawing/2014/main" id="{B73DD227-F540-486C-ABA3-02E3602CE6C9}"/>
                          </a:ext>
                        </a:extLst>
                      </p:cNvPr>
                      <p:cNvPicPr>
                        <a:picLocks noChangeAspect="1" noChangeArrowheads="1"/>
                      </p:cNvPicPr>
                      <p:nvPr/>
                    </p:nvPicPr>
                    <p:blipFill>
                      <a:blip r:embed="rId6"/>
                      <a:srcRect/>
                      <a:stretch>
                        <a:fillRect/>
                      </a:stretch>
                    </p:blipFill>
                    <p:spPr bwMode="auto">
                      <a:xfrm>
                        <a:off x="5964039" y="1661733"/>
                        <a:ext cx="3445487" cy="2708704"/>
                      </a:xfrm>
                      <a:prstGeom prst="rect">
                        <a:avLst/>
                      </a:prstGeom>
                      <a:noFill/>
                    </p:spPr>
                  </p:pic>
                </p:oleObj>
              </mc:Fallback>
            </mc:AlternateContent>
          </a:graphicData>
        </a:graphic>
      </p:graphicFrame>
      <p:sp>
        <p:nvSpPr>
          <p:cNvPr id="80" name="TextBox 79">
            <a:extLst>
              <a:ext uri="{FF2B5EF4-FFF2-40B4-BE49-F238E27FC236}">
                <a16:creationId xmlns:a16="http://schemas.microsoft.com/office/drawing/2014/main" id="{2AAE7D30-DEB1-4E29-9381-9DEA8CDF1884}"/>
              </a:ext>
            </a:extLst>
          </p:cNvPr>
          <p:cNvSpPr txBox="1"/>
          <p:nvPr/>
        </p:nvSpPr>
        <p:spPr>
          <a:xfrm>
            <a:off x="7517824" y="4865698"/>
            <a:ext cx="2283515" cy="1015663"/>
          </a:xfrm>
          <a:prstGeom prst="rect">
            <a:avLst/>
          </a:prstGeom>
          <a:noFill/>
        </p:spPr>
        <p:txBody>
          <a:bodyPr wrap="square" rtlCol="0">
            <a:spAutoFit/>
          </a:bodyPr>
          <a:lstStyle/>
          <a:p>
            <a:pPr algn="ctr"/>
            <a:r>
              <a:rPr lang="en-US" sz="2000" dirty="0">
                <a:latin typeface="Gabriola" panose="04040605051002020D02" pitchFamily="82" charset="0"/>
              </a:rPr>
              <a:t>POP QUIZ!</a:t>
            </a:r>
          </a:p>
          <a:p>
            <a:pPr algn="ctr"/>
            <a:r>
              <a:rPr lang="en-US" sz="2000" dirty="0">
                <a:latin typeface="Gabriola" panose="04040605051002020D02" pitchFamily="82" charset="0"/>
              </a:rPr>
              <a:t>What is the peak TRV &amp;</a:t>
            </a:r>
          </a:p>
          <a:p>
            <a:pPr algn="ctr"/>
            <a:r>
              <a:rPr lang="en-US" sz="2000" dirty="0">
                <a:latin typeface="Gabriola" panose="04040605051002020D02" pitchFamily="82" charset="0"/>
              </a:rPr>
              <a:t>is it within normal limits?</a:t>
            </a:r>
          </a:p>
        </p:txBody>
      </p:sp>
    </p:spTree>
    <p:extLst>
      <p:ext uri="{BB962C8B-B14F-4D97-AF65-F5344CB8AC3E}">
        <p14:creationId xmlns:p14="http://schemas.microsoft.com/office/powerpoint/2010/main" val="467484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19</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85431114"/>
              </p:ext>
            </p:extLst>
          </p:nvPr>
        </p:nvGraphicFramePr>
        <p:xfrm>
          <a:off x="0" y="97716"/>
          <a:ext cx="12192000" cy="4876800"/>
        </p:xfrm>
        <a:graphic>
          <a:graphicData uri="http://schemas.openxmlformats.org/drawingml/2006/table">
            <a:tbl>
              <a:tblPr firstRow="1" bandRow="1">
                <a:tableStyleId>{5C22544A-7EE6-4342-B048-85BDC9FD1C3A}</a:tableStyleId>
              </a:tblPr>
              <a:tblGrid>
                <a:gridCol w="6957138">
                  <a:extLst>
                    <a:ext uri="{9D8B030D-6E8A-4147-A177-3AD203B41FA5}">
                      <a16:colId xmlns:a16="http://schemas.microsoft.com/office/drawing/2014/main" val="3969356882"/>
                    </a:ext>
                  </a:extLst>
                </a:gridCol>
                <a:gridCol w="5234862">
                  <a:extLst>
                    <a:ext uri="{9D8B030D-6E8A-4147-A177-3AD203B41FA5}">
                      <a16:colId xmlns:a16="http://schemas.microsoft.com/office/drawing/2014/main" val="1425804619"/>
                    </a:ext>
                  </a:extLst>
                </a:gridCol>
              </a:tblGrid>
              <a:tr h="428825">
                <a:tc gridSpan="2">
                  <a:txBody>
                    <a:bodyPr/>
                    <a:lstStyle/>
                    <a:p>
                      <a:pPr algn="ctr"/>
                      <a:r>
                        <a:rPr lang="en-US" sz="2400" b="0" dirty="0">
                          <a:solidFill>
                            <a:schemeClr val="accent5">
                              <a:lumMod val="20000"/>
                              <a:lumOff val="80000"/>
                            </a:schemeClr>
                          </a:solidFill>
                          <a:latin typeface="+mj-lt"/>
                        </a:rPr>
                        <a:t>(14) VALSALVA MANEUVER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sz="2000" b="0" dirty="0"/>
                    </a:p>
                  </a:txBody>
                  <a:tcPr>
                    <a:solidFill>
                      <a:schemeClr val="accent6">
                        <a:lumMod val="75000"/>
                      </a:schemeClr>
                    </a:solidFill>
                  </a:tcPr>
                </a:tc>
                <a:extLst>
                  <a:ext uri="{0D108BD9-81ED-4DB2-BD59-A6C34878D82A}">
                    <a16:rowId xmlns:a16="http://schemas.microsoft.com/office/drawing/2014/main" val="575118015"/>
                  </a:ext>
                </a:extLst>
              </a:tr>
              <a:tr h="3944684">
                <a:tc>
                  <a:txBody>
                    <a:bodyPr/>
                    <a:lstStyle/>
                    <a:p>
                      <a:pPr marL="0" indent="0">
                        <a:buFont typeface="Arial" panose="020B0604020202020204" pitchFamily="34" charset="0"/>
                        <a:buNone/>
                      </a:pPr>
                      <a:r>
                        <a:rPr lang="en-US" sz="2400" b="0" u="sng" kern="1200" dirty="0">
                          <a:solidFill>
                            <a:schemeClr val="dk1"/>
                          </a:solidFill>
                          <a:effectLst/>
                          <a:latin typeface="+mj-lt"/>
                          <a:ea typeface="+mn-ea"/>
                          <a:cs typeface="+mn-cs"/>
                        </a:rPr>
                        <a:t>NOTES</a:t>
                      </a:r>
                      <a:endParaRPr lang="en-US" sz="2000" b="0" u="sng" kern="1200" dirty="0">
                        <a:solidFill>
                          <a:schemeClr val="dk1"/>
                        </a:solidFill>
                        <a:effectLst/>
                        <a:latin typeface="+mj-lt"/>
                        <a:ea typeface="+mn-ea"/>
                        <a:cs typeface="+mn-cs"/>
                      </a:endParaRPr>
                    </a:p>
                    <a:p>
                      <a:pPr marL="285750" indent="-285750">
                        <a:buFont typeface="Arial" panose="020B0604020202020204" pitchFamily="34" charset="0"/>
                        <a:buChar char="•"/>
                      </a:pPr>
                      <a:endParaRPr lang="en-US" sz="2000" b="0" kern="1200" dirty="0">
                        <a:solidFill>
                          <a:schemeClr val="dk1"/>
                        </a:solidFill>
                        <a:effectLst/>
                        <a:latin typeface="+mn-lt"/>
                        <a:ea typeface="+mn-ea"/>
                        <a:cs typeface="+mn-cs"/>
                      </a:endParaRPr>
                    </a:p>
                    <a:p>
                      <a:pPr marL="285750" indent="-285750">
                        <a:buFont typeface="Arial" panose="020B0604020202020204" pitchFamily="34" charset="0"/>
                        <a:buChar char="•"/>
                      </a:pPr>
                      <a:r>
                        <a:rPr lang="en-US" sz="2000" b="0" kern="1200" dirty="0">
                          <a:solidFill>
                            <a:schemeClr val="dk1"/>
                          </a:solidFill>
                          <a:effectLst/>
                          <a:latin typeface="+mn-lt"/>
                          <a:ea typeface="+mn-ea"/>
                          <a:cs typeface="+mn-cs"/>
                        </a:rPr>
                        <a:t>sometimes LV filling </a:t>
                      </a:r>
                      <a:r>
                        <a:rPr lang="en-US" sz="2000" b="0" i="1" kern="1200" dirty="0">
                          <a:solidFill>
                            <a:schemeClr val="dk1"/>
                          </a:solidFill>
                          <a:effectLst/>
                          <a:latin typeface="+mn-lt"/>
                          <a:ea typeface="+mn-ea"/>
                          <a:cs typeface="+mn-cs"/>
                        </a:rPr>
                        <a:t>appears</a:t>
                      </a:r>
                      <a:r>
                        <a:rPr lang="en-US" sz="2000" b="0" kern="1200" dirty="0">
                          <a:solidFill>
                            <a:schemeClr val="dk1"/>
                          </a:solidFill>
                          <a:effectLst/>
                          <a:latin typeface="+mn-lt"/>
                          <a:ea typeface="+mn-ea"/>
                          <a:cs typeface="+mn-cs"/>
                        </a:rPr>
                        <a:t> </a:t>
                      </a:r>
                      <a:r>
                        <a:rPr lang="en-US" sz="2000" b="0" i="0" kern="1200" dirty="0">
                          <a:solidFill>
                            <a:schemeClr val="dk1"/>
                          </a:solidFill>
                          <a:effectLst/>
                          <a:latin typeface="+mn-lt"/>
                          <a:ea typeface="+mn-ea"/>
                          <a:cs typeface="+mn-cs"/>
                        </a:rPr>
                        <a:t>normal</a:t>
                      </a:r>
                      <a:endParaRPr lang="en-US" sz="2000" b="0" kern="1200" dirty="0">
                        <a:solidFill>
                          <a:schemeClr val="dk1"/>
                        </a:solidFill>
                        <a:effectLst/>
                        <a:latin typeface="+mn-lt"/>
                        <a:ea typeface="+mn-ea"/>
                        <a:cs typeface="+mn-cs"/>
                      </a:endParaRPr>
                    </a:p>
                    <a:p>
                      <a:pPr marL="285750" indent="-285750">
                        <a:buFont typeface="Arial" panose="020B0604020202020204" pitchFamily="34" charset="0"/>
                        <a:buChar char="•"/>
                      </a:pPr>
                      <a:endParaRPr lang="en-US" sz="1400" b="0" kern="1200" dirty="0">
                        <a:solidFill>
                          <a:schemeClr val="dk1"/>
                        </a:solidFill>
                        <a:effectLst/>
                        <a:latin typeface="+mn-lt"/>
                        <a:ea typeface="+mn-ea"/>
                        <a:cs typeface="+mn-cs"/>
                      </a:endParaRPr>
                    </a:p>
                    <a:p>
                      <a:pPr marL="285750" indent="-285750">
                        <a:buFont typeface="Arial" panose="020B0604020202020204" pitchFamily="34" charset="0"/>
                        <a:buChar char="•"/>
                      </a:pPr>
                      <a:r>
                        <a:rPr lang="en-US" sz="2000" b="0" kern="1200" dirty="0">
                          <a:solidFill>
                            <a:schemeClr val="dk1"/>
                          </a:solidFill>
                          <a:effectLst/>
                          <a:latin typeface="+mn-lt"/>
                          <a:ea typeface="+mn-ea"/>
                          <a:cs typeface="+mn-cs"/>
                        </a:rPr>
                        <a:t>decreased diastolic compliance </a:t>
                      </a:r>
                    </a:p>
                    <a:p>
                      <a:pPr marL="0" indent="0">
                        <a:buFont typeface="Arial" panose="020B0604020202020204" pitchFamily="34" charset="0"/>
                        <a:buNone/>
                      </a:pPr>
                      <a:r>
                        <a:rPr lang="en-US" sz="2000" b="0" kern="1200" dirty="0">
                          <a:solidFill>
                            <a:schemeClr val="dk1"/>
                          </a:solidFill>
                          <a:effectLst/>
                          <a:latin typeface="+mn-lt"/>
                          <a:ea typeface="+mn-ea"/>
                          <a:cs typeface="+mn-cs"/>
                        </a:rPr>
                        <a:t>    </a:t>
                      </a:r>
                      <a:r>
                        <a:rPr lang="en-US" sz="2000" b="1" u="sng" kern="1200" dirty="0">
                          <a:solidFill>
                            <a:schemeClr val="dk1"/>
                          </a:solidFill>
                          <a:effectLst/>
                          <a:latin typeface="+mn-lt"/>
                          <a:ea typeface="+mn-ea"/>
                          <a:cs typeface="+mn-cs"/>
                        </a:rPr>
                        <a:t>+</a:t>
                      </a:r>
                      <a:r>
                        <a:rPr lang="en-US" sz="2000" b="0" u="sng" kern="1200" dirty="0">
                          <a:solidFill>
                            <a:schemeClr val="dk1"/>
                          </a:solidFill>
                          <a:effectLst/>
                          <a:latin typeface="+mn-lt"/>
                          <a:ea typeface="+mn-ea"/>
                          <a:cs typeface="+mn-cs"/>
                        </a:rPr>
                        <a:t> increased LV filling pressure </a:t>
                      </a:r>
                    </a:p>
                    <a:p>
                      <a:pPr marL="0" indent="0">
                        <a:buFont typeface="Arial" panose="020B0604020202020204" pitchFamily="34" charset="0"/>
                        <a:buNone/>
                      </a:pPr>
                      <a:r>
                        <a:rPr lang="en-US" sz="2000" b="0" kern="1200" dirty="0">
                          <a:solidFill>
                            <a:schemeClr val="dk1"/>
                          </a:solidFill>
                          <a:effectLst/>
                          <a:latin typeface="+mn-lt"/>
                          <a:ea typeface="+mn-ea"/>
                          <a:cs typeface="+mn-cs"/>
                        </a:rPr>
                        <a:t>    </a:t>
                      </a:r>
                      <a:r>
                        <a:rPr lang="en-US" sz="2000" b="1" kern="1200" dirty="0">
                          <a:solidFill>
                            <a:schemeClr val="dk1"/>
                          </a:solidFill>
                          <a:effectLst/>
                          <a:latin typeface="+mn-lt"/>
                          <a:ea typeface="+mn-ea"/>
                          <a:cs typeface="+mn-cs"/>
                        </a:rPr>
                        <a:t>= </a:t>
                      </a:r>
                      <a:r>
                        <a:rPr lang="en-US" sz="2000" b="1" i="1" kern="1200" dirty="0">
                          <a:solidFill>
                            <a:schemeClr val="dk1"/>
                          </a:solidFill>
                          <a:effectLst/>
                          <a:latin typeface="+mn-lt"/>
                          <a:ea typeface="+mn-ea"/>
                          <a:cs typeface="+mn-cs"/>
                        </a:rPr>
                        <a:t>pseudonormal mitral inflow</a:t>
                      </a:r>
                    </a:p>
                    <a:p>
                      <a:r>
                        <a:rPr lang="en-US" sz="1400" b="0" kern="1200" dirty="0">
                          <a:solidFill>
                            <a:schemeClr val="dk1"/>
                          </a:solidFill>
                          <a:effectLst/>
                          <a:latin typeface="+mn-lt"/>
                          <a:ea typeface="+mn-ea"/>
                          <a:cs typeface="+mn-cs"/>
                        </a:rPr>
                        <a:t> </a:t>
                      </a:r>
                    </a:p>
                    <a:p>
                      <a:pPr marL="285750" lvl="0" indent="-285750">
                        <a:buFont typeface="Arial" panose="020B0604020202020204" pitchFamily="34" charset="0"/>
                        <a:buChar char="•"/>
                      </a:pPr>
                      <a:r>
                        <a:rPr lang="en-US" sz="2000" b="0" kern="1200" dirty="0">
                          <a:solidFill>
                            <a:schemeClr val="dk1"/>
                          </a:solidFill>
                          <a:effectLst/>
                          <a:latin typeface="+mn-lt"/>
                          <a:ea typeface="+mn-ea"/>
                          <a:cs typeface="+mn-cs"/>
                        </a:rPr>
                        <a:t>utilize Valsalva to unmask abnormal filling  &amp; help determine </a:t>
                      </a:r>
                    </a:p>
                    <a:p>
                      <a:pPr marL="0" lvl="0" indent="0">
                        <a:buFont typeface="Arial" panose="020B0604020202020204" pitchFamily="34" charset="0"/>
                        <a:buNone/>
                      </a:pPr>
                      <a:r>
                        <a:rPr lang="en-US" sz="2000" b="0" kern="1200" dirty="0">
                          <a:solidFill>
                            <a:schemeClr val="dk1"/>
                          </a:solidFill>
                          <a:effectLst/>
                          <a:latin typeface="+mn-lt"/>
                          <a:ea typeface="+mn-ea"/>
                          <a:cs typeface="+mn-cs"/>
                        </a:rPr>
                        <a:t>     if restrictive filling pattern is reversible or not</a:t>
                      </a:r>
                    </a:p>
                    <a:p>
                      <a:r>
                        <a:rPr lang="en-US" sz="1400" b="0" kern="1200" dirty="0">
                          <a:solidFill>
                            <a:schemeClr val="dk1"/>
                          </a:solidFill>
                          <a:effectLst/>
                          <a:latin typeface="+mn-lt"/>
                          <a:ea typeface="+mn-ea"/>
                          <a:cs typeface="+mn-cs"/>
                        </a:rPr>
                        <a:t> </a:t>
                      </a:r>
                    </a:p>
                    <a:p>
                      <a:pPr marL="285750" lvl="0" indent="-285750">
                        <a:buFont typeface="Arial" panose="020B0604020202020204" pitchFamily="34" charset="0"/>
                        <a:buChar char="•"/>
                      </a:pPr>
                      <a:r>
                        <a:rPr lang="en-US" sz="2000" b="0" i="0" kern="1200" dirty="0">
                          <a:solidFill>
                            <a:schemeClr val="dk1"/>
                          </a:solidFill>
                          <a:effectLst/>
                          <a:latin typeface="+mn-lt"/>
                          <a:ea typeface="+mn-ea"/>
                          <a:cs typeface="+mn-cs"/>
                        </a:rPr>
                        <a:t>if normal, E/A remains normal (&gt; 1)</a:t>
                      </a:r>
                    </a:p>
                    <a:p>
                      <a:pPr lvl="0"/>
                      <a:endParaRPr lang="en-US" sz="1400" b="0" i="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2000" b="0" i="0" kern="1200" dirty="0">
                          <a:solidFill>
                            <a:schemeClr val="dk1"/>
                          </a:solidFill>
                          <a:effectLst/>
                          <a:latin typeface="+mn-lt"/>
                          <a:ea typeface="+mn-ea"/>
                          <a:cs typeface="+mn-cs"/>
                        </a:rPr>
                        <a:t>if pseudonormal, E/A becomes abnormal (&lt; 1)</a:t>
                      </a:r>
                    </a:p>
                    <a:p>
                      <a:pPr lvl="0"/>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r>
                        <a:rPr lang="en-US" sz="2400" b="0" u="sng" kern="1200" dirty="0">
                          <a:solidFill>
                            <a:schemeClr val="dk1"/>
                          </a:solidFill>
                          <a:effectLst/>
                          <a:latin typeface="+mj-lt"/>
                          <a:ea typeface="+mn-ea"/>
                          <a:cs typeface="+mn-cs"/>
                        </a:rPr>
                        <a:t>PROTOCOL</a:t>
                      </a:r>
                      <a:endParaRPr lang="en-US" sz="2000" b="0" u="sng" kern="1200" dirty="0">
                        <a:solidFill>
                          <a:schemeClr val="dk1"/>
                        </a:solidFill>
                        <a:effectLst/>
                        <a:latin typeface="+mj-lt"/>
                        <a:ea typeface="+mn-ea"/>
                        <a:cs typeface="+mn-cs"/>
                      </a:endParaRPr>
                    </a:p>
                    <a:p>
                      <a:endParaRPr lang="en-US" sz="2000" b="0" kern="1200" dirty="0">
                        <a:solidFill>
                          <a:schemeClr val="dk1"/>
                        </a:solidFill>
                        <a:effectLst/>
                        <a:latin typeface="+mn-lt"/>
                        <a:ea typeface="+mn-ea"/>
                        <a:cs typeface="+mn-cs"/>
                      </a:endParaRPr>
                    </a:p>
                    <a:p>
                      <a:r>
                        <a:rPr lang="en-US" sz="2000" b="0" kern="1200" dirty="0">
                          <a:solidFill>
                            <a:schemeClr val="dk1"/>
                          </a:solidFill>
                          <a:effectLst/>
                          <a:latin typeface="+mn-lt"/>
                          <a:ea typeface="+mn-ea"/>
                          <a:cs typeface="+mn-cs"/>
                        </a:rPr>
                        <a:t>(14) </a:t>
                      </a:r>
                      <a:r>
                        <a:rPr lang="en-US" sz="2000" kern="1200" dirty="0">
                          <a:solidFill>
                            <a:schemeClr val="dk1"/>
                          </a:solidFill>
                          <a:effectLst/>
                          <a:latin typeface="+mn-lt"/>
                          <a:ea typeface="+mn-ea"/>
                          <a:cs typeface="+mn-cs"/>
                        </a:rPr>
                        <a:t>Valsalva maneuver</a:t>
                      </a:r>
                    </a:p>
                    <a:p>
                      <a:endParaRPr lang="en-US" sz="2000" kern="1200" dirty="0">
                        <a:solidFill>
                          <a:schemeClr val="dk1"/>
                        </a:solidFill>
                        <a:effectLst/>
                        <a:latin typeface="+mn-lt"/>
                        <a:ea typeface="+mn-ea"/>
                        <a:cs typeface="+mn-cs"/>
                      </a:endParaRPr>
                    </a:p>
                    <a:p>
                      <a:pPr marL="800100" indent="-285750">
                        <a:buFont typeface="Arial" panose="020B0604020202020204" pitchFamily="34" charset="0"/>
                        <a:buChar char="•"/>
                      </a:pPr>
                      <a:r>
                        <a:rPr lang="en-US" sz="2000" kern="1200" dirty="0">
                          <a:solidFill>
                            <a:schemeClr val="dk1"/>
                          </a:solidFill>
                          <a:effectLst/>
                          <a:latin typeface="+mn-lt"/>
                          <a:ea typeface="+mn-ea"/>
                          <a:cs typeface="+mn-cs"/>
                        </a:rPr>
                        <a:t>strain phase</a:t>
                      </a:r>
                    </a:p>
                    <a:p>
                      <a:pPr marL="800100" indent="-285750">
                        <a:buFont typeface="Arial" panose="020B0604020202020204" pitchFamily="34" charset="0"/>
                        <a:buChar char="•"/>
                      </a:pPr>
                      <a:r>
                        <a:rPr lang="en-US" sz="2000" kern="1200" dirty="0">
                          <a:solidFill>
                            <a:schemeClr val="dk1"/>
                          </a:solidFill>
                          <a:effectLst/>
                          <a:latin typeface="+mn-lt"/>
                          <a:ea typeface="+mn-ea"/>
                          <a:cs typeface="+mn-cs"/>
                        </a:rPr>
                        <a:t>release phase</a:t>
                      </a:r>
                    </a:p>
                    <a:p>
                      <a:pPr marL="800100" indent="-285750">
                        <a:buFont typeface="Arial" panose="020B0604020202020204" pitchFamily="34" charset="0"/>
                        <a:buChar char="•"/>
                      </a:pPr>
                      <a:r>
                        <a:rPr lang="en-US" sz="2000" kern="1200" dirty="0">
                          <a:solidFill>
                            <a:schemeClr val="dk1"/>
                          </a:solidFill>
                          <a:effectLst/>
                          <a:latin typeface="+mn-lt"/>
                          <a:ea typeface="+mn-ea"/>
                          <a:cs typeface="+mn-cs"/>
                        </a:rPr>
                        <a:t>Suspect elevated LV filling pressure? </a:t>
                      </a:r>
                    </a:p>
                    <a:p>
                      <a:endParaRPr lang="en-US"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917097" y="5459978"/>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56387" y="4065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521883" y="19811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31558"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2">
            <a:extLst>
              <a:ext uri="{FF2B5EF4-FFF2-40B4-BE49-F238E27FC236}">
                <a16:creationId xmlns:a16="http://schemas.microsoft.com/office/drawing/2014/main" id="{5BB2C5C0-1498-42E2-9D4E-1988649DABC0}"/>
              </a:ext>
            </a:extLst>
          </p:cNvPr>
          <p:cNvSpPr>
            <a:spLocks noChangeArrowheads="1"/>
          </p:cNvSpPr>
          <p:nvPr/>
        </p:nvSpPr>
        <p:spPr bwMode="auto">
          <a:xfrm>
            <a:off x="5730106" y="44626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F2273C23-2794-4370-B937-E4862A94C36C}"/>
              </a:ext>
            </a:extLst>
          </p:cNvPr>
          <p:cNvGraphicFramePr>
            <a:graphicFrameLocks noChangeAspect="1"/>
          </p:cNvGraphicFramePr>
          <p:nvPr>
            <p:extLst>
              <p:ext uri="{D42A27DB-BD31-4B8C-83A1-F6EECF244321}">
                <p14:modId xmlns:p14="http://schemas.microsoft.com/office/powerpoint/2010/main" val="518166745"/>
              </p:ext>
            </p:extLst>
          </p:nvPr>
        </p:nvGraphicFramePr>
        <p:xfrm>
          <a:off x="7521883" y="3038357"/>
          <a:ext cx="4167735" cy="1715087"/>
        </p:xfrm>
        <a:graphic>
          <a:graphicData uri="http://schemas.openxmlformats.org/presentationml/2006/ole">
            <mc:AlternateContent xmlns:mc="http://schemas.openxmlformats.org/markup-compatibility/2006">
              <mc:Choice xmlns:v="urn:schemas-microsoft-com:vml" Requires="v">
                <p:oleObj name="Bitmap Image" r:id="rId2" imgW="4467240" imgH="1790640" progId="Paint.Picture">
                  <p:embed/>
                </p:oleObj>
              </mc:Choice>
              <mc:Fallback>
                <p:oleObj name="Bitmap Image" r:id="rId2" imgW="4467240" imgH="1790640" progId="Paint.Picture">
                  <p:embed/>
                  <p:pic>
                    <p:nvPicPr>
                      <p:cNvPr id="62" name="Object 61">
                        <a:extLst>
                          <a:ext uri="{FF2B5EF4-FFF2-40B4-BE49-F238E27FC236}">
                            <a16:creationId xmlns:a16="http://schemas.microsoft.com/office/drawing/2014/main" id="{F2273C23-2794-4370-B937-E4862A94C36C}"/>
                          </a:ext>
                        </a:extLst>
                      </p:cNvPr>
                      <p:cNvPicPr>
                        <a:picLocks noChangeAspect="1" noChangeArrowheads="1"/>
                      </p:cNvPicPr>
                      <p:nvPr/>
                    </p:nvPicPr>
                    <p:blipFill>
                      <a:blip r:embed="rId3"/>
                      <a:srcRect/>
                      <a:stretch>
                        <a:fillRect/>
                      </a:stretch>
                    </p:blipFill>
                    <p:spPr bwMode="auto">
                      <a:xfrm>
                        <a:off x="7521883" y="3038357"/>
                        <a:ext cx="4167735" cy="1715087"/>
                      </a:xfrm>
                      <a:prstGeom prst="rect">
                        <a:avLst/>
                      </a:prstGeom>
                      <a:noFill/>
                    </p:spPr>
                  </p:pic>
                </p:oleObj>
              </mc:Fallback>
            </mc:AlternateContent>
          </a:graphicData>
        </a:graphic>
      </p:graphicFrame>
      <p:sp>
        <p:nvSpPr>
          <p:cNvPr id="60" name="TextBox 59">
            <a:extLst>
              <a:ext uri="{FF2B5EF4-FFF2-40B4-BE49-F238E27FC236}">
                <a16:creationId xmlns:a16="http://schemas.microsoft.com/office/drawing/2014/main" id="{BAEF90F2-8758-4F57-8036-28C543060D36}"/>
              </a:ext>
            </a:extLst>
          </p:cNvPr>
          <p:cNvSpPr txBox="1"/>
          <p:nvPr/>
        </p:nvSpPr>
        <p:spPr>
          <a:xfrm>
            <a:off x="7521883" y="5229145"/>
            <a:ext cx="4167735" cy="1015663"/>
          </a:xfrm>
          <a:prstGeom prst="rect">
            <a:avLst/>
          </a:prstGeom>
          <a:noFill/>
        </p:spPr>
        <p:txBody>
          <a:bodyPr wrap="square" rtlCol="0">
            <a:spAutoFit/>
          </a:bodyPr>
          <a:lstStyle/>
          <a:p>
            <a:pPr algn="ctr"/>
            <a:r>
              <a:rPr lang="en-US" sz="2000" dirty="0">
                <a:latin typeface="Gabriola" panose="04040605051002020D02" pitchFamily="82" charset="0"/>
              </a:rPr>
              <a:t>POP QUIZ! </a:t>
            </a:r>
          </a:p>
          <a:p>
            <a:pPr algn="ctr"/>
            <a:r>
              <a:rPr lang="en-US" sz="2000" dirty="0">
                <a:latin typeface="Gabriola" panose="04040605051002020D02" pitchFamily="82" charset="0"/>
              </a:rPr>
              <a:t>Describe what is happening to the mitral inflow </a:t>
            </a:r>
          </a:p>
          <a:p>
            <a:pPr algn="ctr"/>
            <a:r>
              <a:rPr lang="en-US" sz="2000" dirty="0">
                <a:latin typeface="Gabriola" panose="04040605051002020D02" pitchFamily="82" charset="0"/>
              </a:rPr>
              <a:t>before &amp; after Valsalva maneuver.</a:t>
            </a:r>
          </a:p>
        </p:txBody>
      </p:sp>
    </p:spTree>
    <p:extLst>
      <p:ext uri="{BB962C8B-B14F-4D97-AF65-F5344CB8AC3E}">
        <p14:creationId xmlns:p14="http://schemas.microsoft.com/office/powerpoint/2010/main" val="721316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2BCF11-2C81-4CA4-95C3-838D265BCFC3}"/>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3" name="Rectangle 2">
            <a:extLst>
              <a:ext uri="{FF2B5EF4-FFF2-40B4-BE49-F238E27FC236}">
                <a16:creationId xmlns:a16="http://schemas.microsoft.com/office/drawing/2014/main" id="{B28F7D4C-92A5-44E6-8EB4-A32F61DF46A7}"/>
              </a:ext>
            </a:extLst>
          </p:cNvPr>
          <p:cNvSpPr/>
          <p:nvPr/>
        </p:nvSpPr>
        <p:spPr>
          <a:xfrm>
            <a:off x="1198245" y="1613118"/>
            <a:ext cx="9795510" cy="3631763"/>
          </a:xfrm>
          <a:prstGeom prst="rect">
            <a:avLst/>
          </a:prstGeom>
        </p:spPr>
        <p:txBody>
          <a:bodyPr wrap="square">
            <a:spAutoFit/>
          </a:bodyPr>
          <a:lstStyle/>
          <a:p>
            <a:pPr algn="ctr"/>
            <a:r>
              <a:rPr lang="en-US" sz="2000" b="1" dirty="0">
                <a:solidFill>
                  <a:schemeClr val="accent6">
                    <a:lumMod val="20000"/>
                    <a:lumOff val="80000"/>
                  </a:schemeClr>
                </a:solidFill>
                <a:latin typeface="Papyrus" panose="03070502060502030205" pitchFamily="66" charset="0"/>
              </a:rPr>
              <a:t>COPYRIGHT INFRINGEMENT IS A SERIOUS CRIME. </a:t>
            </a:r>
          </a:p>
          <a:p>
            <a:pPr algn="ctr"/>
            <a:endParaRPr lang="en-US" sz="1100" dirty="0">
              <a:solidFill>
                <a:schemeClr val="accent6">
                  <a:lumMod val="20000"/>
                  <a:lumOff val="80000"/>
                </a:schemeClr>
              </a:solidFill>
              <a:latin typeface="Papyrus" panose="03070502060502030205" pitchFamily="66" charset="0"/>
            </a:endParaRPr>
          </a:p>
          <a:p>
            <a:pPr algn="ctr"/>
            <a:r>
              <a:rPr lang="en-US" sz="1600" dirty="0">
                <a:solidFill>
                  <a:schemeClr val="accent6">
                    <a:lumMod val="20000"/>
                    <a:lumOff val="80000"/>
                  </a:schemeClr>
                </a:solidFill>
                <a:latin typeface="Lucida Handwriting" pitchFamily="66" charset="0"/>
              </a:rPr>
              <a:t>Please respect my U.S. Copyright &amp; hard work—do not copy/distribute/edit.</a:t>
            </a:r>
          </a:p>
          <a:p>
            <a:pPr algn="ctr"/>
            <a:endParaRPr lang="en-US" sz="1200" dirty="0">
              <a:solidFill>
                <a:schemeClr val="accent6">
                  <a:lumMod val="20000"/>
                  <a:lumOff val="80000"/>
                </a:schemeClr>
              </a:solidFill>
              <a:latin typeface="Lucida Handwriting" pitchFamily="66" charset="0"/>
            </a:endParaRPr>
          </a:p>
          <a:p>
            <a:pPr algn="ctr"/>
            <a:endParaRPr lang="en-US" sz="1200" dirty="0">
              <a:solidFill>
                <a:schemeClr val="accent6">
                  <a:lumMod val="20000"/>
                  <a:lumOff val="80000"/>
                </a:schemeClr>
              </a:solidFill>
            </a:endParaRPr>
          </a:p>
          <a:p>
            <a:pPr marL="0" marR="0" algn="just">
              <a:spcBef>
                <a:spcPts val="0"/>
              </a:spcBef>
              <a:spcAft>
                <a:spcPts val="0"/>
              </a:spcAft>
              <a:tabLst>
                <a:tab pos="3200400" algn="l"/>
                <a:tab pos="3486150" algn="l"/>
              </a:tabLst>
            </a:pPr>
            <a:r>
              <a:rPr lang="en-US" sz="1400" kern="1200" dirty="0">
                <a:solidFill>
                  <a:schemeClr val="accent6">
                    <a:lumMod val="20000"/>
                    <a:lumOff val="80000"/>
                  </a:schemeClr>
                </a:solidFill>
                <a:effectLst/>
                <a:ea typeface="MS Mincho" panose="02020609040205080304" pitchFamily="49" charset="-128"/>
                <a:cs typeface="Times New Roman" panose="02020603050405020304" pitchFamily="18" charset="0"/>
              </a:rPr>
              <a:t>Copyright © 1996, 2002, 2009, 2010, 2011, 2018, 2022.  All rights reserved.  Library of Congress Catalog Card Numbers:  TX0006951179 and TX0008635753.</a:t>
            </a:r>
            <a:endParaRPr lang="en-US" sz="1400" dirty="0">
              <a:solidFill>
                <a:schemeClr val="accent6">
                  <a:lumMod val="20000"/>
                  <a:lumOff val="80000"/>
                </a:schemeClr>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chemeClr val="accent6">
                    <a:lumMod val="20000"/>
                    <a:lumOff val="80000"/>
                  </a:schemeClr>
                </a:solidFill>
                <a:effectLst/>
                <a:ea typeface="MS Mincho" panose="02020609040205080304" pitchFamily="49" charset="-128"/>
                <a:cs typeface="Times New Roman" panose="02020603050405020304" pitchFamily="18" charset="0"/>
              </a:rPr>
              <a:t> </a:t>
            </a:r>
            <a:endParaRPr lang="en-US" sz="1400" dirty="0">
              <a:solidFill>
                <a:schemeClr val="accent6">
                  <a:lumMod val="20000"/>
                  <a:lumOff val="80000"/>
                </a:schemeClr>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chemeClr val="accent6">
                    <a:lumMod val="20000"/>
                    <a:lumOff val="80000"/>
                  </a:schemeClr>
                </a:solidFill>
                <a:effectLst/>
                <a:ea typeface="MS Mincho" panose="02020609040205080304" pitchFamily="49" charset="-128"/>
                <a:cs typeface="Times New Roman" panose="02020603050405020304" pitchFamily="18" charset="0"/>
              </a:rPr>
              <a:t>No part of this publication may be published, shared, edited, voiced over, reproduced, stored in a retrieval system, or transmitted, in any form or by any means, electronic, mechanical, photocopying, recording, or otherwise.  </a:t>
            </a:r>
            <a:endParaRPr lang="en-US" sz="1400" dirty="0">
              <a:solidFill>
                <a:schemeClr val="accent6">
                  <a:lumMod val="20000"/>
                  <a:lumOff val="80000"/>
                </a:schemeClr>
              </a:solidFill>
              <a:effectLst/>
              <a:ea typeface="Times New Roman" panose="02020603050405020304" pitchFamily="18" charset="0"/>
            </a:endParaRPr>
          </a:p>
          <a:p>
            <a:pPr marL="0" marR="0" algn="just">
              <a:spcBef>
                <a:spcPts val="0"/>
              </a:spcBef>
              <a:spcAft>
                <a:spcPts val="0"/>
              </a:spcAft>
              <a:tabLst>
                <a:tab pos="2834640" algn="l"/>
                <a:tab pos="3200400" algn="l"/>
                <a:tab pos="3486150" algn="l"/>
              </a:tabLst>
            </a:pPr>
            <a:r>
              <a:rPr lang="en-US" sz="1400" kern="1200" dirty="0">
                <a:solidFill>
                  <a:schemeClr val="accent6">
                    <a:lumMod val="20000"/>
                    <a:lumOff val="80000"/>
                  </a:schemeClr>
                </a:solidFill>
                <a:effectLst/>
                <a:ea typeface="MS Mincho" panose="02020609040205080304" pitchFamily="49" charset="-128"/>
                <a:cs typeface="Times New Roman" panose="02020603050405020304" pitchFamily="18" charset="0"/>
              </a:rPr>
              <a:t> </a:t>
            </a:r>
            <a:endParaRPr lang="en-US" sz="1400" dirty="0">
              <a:solidFill>
                <a:schemeClr val="accent6">
                  <a:lumMod val="20000"/>
                  <a:lumOff val="80000"/>
                </a:schemeClr>
              </a:solidFill>
              <a:effectLst/>
              <a:ea typeface="Times New Roman" panose="02020603050405020304" pitchFamily="18" charset="0"/>
            </a:endParaRPr>
          </a:p>
          <a:p>
            <a:pPr marL="0" marR="0" algn="just">
              <a:spcBef>
                <a:spcPts val="0"/>
              </a:spcBef>
              <a:spcAft>
                <a:spcPts val="0"/>
              </a:spcAft>
              <a:tabLst>
                <a:tab pos="2834640" algn="l"/>
                <a:tab pos="3486150" algn="l"/>
              </a:tabLst>
            </a:pPr>
            <a:r>
              <a:rPr lang="en-US" sz="1400" kern="1200" dirty="0">
                <a:solidFill>
                  <a:schemeClr val="accent6">
                    <a:lumMod val="20000"/>
                    <a:lumOff val="80000"/>
                  </a:schemeClr>
                </a:solidFill>
                <a:effectLst/>
                <a:ea typeface="MS Mincho" panose="02020609040205080304" pitchFamily="49" charset="-128"/>
                <a:cs typeface="Times New Roman" panose="02020603050405020304" pitchFamily="18" charset="0"/>
              </a:rPr>
              <a:t>The information in this material is designed to provide education in the field of echocardiography and related topics.  It was written, edited, and published by Susan King DeWitt, Author, LLC—a registered cardiac sonographer, not a physician, professional editor, or publishing company. This material does not guarantee a passing grade on the registry exam(s); however, it does discuss most of the test material. References provided do not constitute endorsement of any websites or other sources.  Readers should be aware the information and websites listed may change.</a:t>
            </a:r>
            <a:endParaRPr lang="en-US" sz="1400" dirty="0">
              <a:solidFill>
                <a:schemeClr val="accent6">
                  <a:lumMod val="20000"/>
                  <a:lumOff val="80000"/>
                </a:schemeClr>
              </a:solidFill>
              <a:effectLst/>
              <a:ea typeface="Times New Roman" panose="02020603050405020304" pitchFamily="18" charset="0"/>
            </a:endParaRPr>
          </a:p>
        </p:txBody>
      </p:sp>
    </p:spTree>
    <p:extLst>
      <p:ext uri="{BB962C8B-B14F-4D97-AF65-F5344CB8AC3E}">
        <p14:creationId xmlns:p14="http://schemas.microsoft.com/office/powerpoint/2010/main" val="35262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0E6A-E363-4F51-90D5-44DE75F9B506}"/>
              </a:ext>
            </a:extLst>
          </p:cNvPr>
          <p:cNvSpPr>
            <a:spLocks noGrp="1"/>
          </p:cNvSpPr>
          <p:nvPr>
            <p:ph type="title"/>
          </p:nvPr>
        </p:nvSpPr>
        <p:spPr>
          <a:xfrm>
            <a:off x="1174282" y="750218"/>
            <a:ext cx="5265019" cy="996424"/>
          </a:xfrm>
        </p:spPr>
        <p:txBody>
          <a:bodyPr>
            <a:noAutofit/>
          </a:bodyPr>
          <a:lstStyle/>
          <a:p>
            <a:r>
              <a:rPr lang="en-US" sz="3200" i="1" dirty="0">
                <a:solidFill>
                  <a:schemeClr val="accent6">
                    <a:lumMod val="50000"/>
                  </a:schemeClr>
                </a:solidFill>
              </a:rPr>
              <a:t>So, how do we </a:t>
            </a:r>
            <a:br>
              <a:rPr lang="en-US" sz="4000" i="1" dirty="0">
                <a:solidFill>
                  <a:schemeClr val="accent6">
                    <a:lumMod val="50000"/>
                  </a:schemeClr>
                </a:solidFill>
              </a:rPr>
            </a:br>
            <a:r>
              <a:rPr lang="en-US" sz="4000" i="1" dirty="0">
                <a:solidFill>
                  <a:schemeClr val="accent6">
                    <a:lumMod val="50000"/>
                  </a:schemeClr>
                </a:solidFill>
              </a:rPr>
              <a:t>interpret the findings???</a:t>
            </a:r>
          </a:p>
        </p:txBody>
      </p:sp>
      <p:sp>
        <p:nvSpPr>
          <p:cNvPr id="3" name="Slide Number Placeholder 2">
            <a:extLst>
              <a:ext uri="{FF2B5EF4-FFF2-40B4-BE49-F238E27FC236}">
                <a16:creationId xmlns:a16="http://schemas.microsoft.com/office/drawing/2014/main" id="{1884F1BF-E661-4189-A9A9-75107F5D6372}"/>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4" name="TextBox 3">
            <a:extLst>
              <a:ext uri="{FF2B5EF4-FFF2-40B4-BE49-F238E27FC236}">
                <a16:creationId xmlns:a16="http://schemas.microsoft.com/office/drawing/2014/main" id="{C6EB0ACB-33CE-4AB8-9F93-48174CE4F20D}"/>
              </a:ext>
            </a:extLst>
          </p:cNvPr>
          <p:cNvSpPr txBox="1"/>
          <p:nvPr/>
        </p:nvSpPr>
        <p:spPr>
          <a:xfrm>
            <a:off x="728869" y="2926145"/>
            <a:ext cx="10734261" cy="2185214"/>
          </a:xfrm>
          <a:prstGeom prst="rect">
            <a:avLst/>
          </a:prstGeom>
          <a:noFill/>
        </p:spPr>
        <p:txBody>
          <a:bodyPr wrap="square" rtlCol="0">
            <a:spAutoFit/>
          </a:bodyPr>
          <a:lstStyle/>
          <a:p>
            <a:pPr algn="ctr"/>
            <a:r>
              <a:rPr lang="en-US" sz="3200" i="1" dirty="0">
                <a:solidFill>
                  <a:schemeClr val="accent6">
                    <a:lumMod val="20000"/>
                    <a:lumOff val="80000"/>
                  </a:schemeClr>
                </a:solidFill>
              </a:rPr>
              <a:t>If LVEF is normal </a:t>
            </a:r>
            <a:r>
              <a:rPr lang="en-US" sz="3200" i="1" dirty="0">
                <a:solidFill>
                  <a:schemeClr val="accent6">
                    <a:lumMod val="20000"/>
                    <a:lumOff val="80000"/>
                  </a:schemeClr>
                </a:solidFill>
                <a:sym typeface="Wingdings" panose="05000000000000000000" pitchFamily="2" charset="2"/>
              </a:rPr>
              <a:t> u</a:t>
            </a:r>
            <a:r>
              <a:rPr lang="en-US" sz="3200" i="1" dirty="0">
                <a:solidFill>
                  <a:schemeClr val="accent6">
                    <a:lumMod val="20000"/>
                    <a:lumOff val="80000"/>
                  </a:schemeClr>
                </a:solidFill>
              </a:rPr>
              <a:t>se CHART #1!</a:t>
            </a:r>
          </a:p>
          <a:p>
            <a:pPr algn="ctr"/>
            <a:endParaRPr lang="en-US" sz="4000" i="1" dirty="0">
              <a:solidFill>
                <a:schemeClr val="accent6">
                  <a:lumMod val="20000"/>
                  <a:lumOff val="80000"/>
                </a:schemeClr>
              </a:solidFill>
            </a:endParaRPr>
          </a:p>
          <a:p>
            <a:pPr algn="ctr"/>
            <a:r>
              <a:rPr lang="en-US" sz="3200" i="1" dirty="0">
                <a:solidFill>
                  <a:schemeClr val="accent6">
                    <a:lumMod val="20000"/>
                    <a:lumOff val="80000"/>
                  </a:schemeClr>
                </a:solidFill>
              </a:rPr>
              <a:t>If LVEF is reduced, </a:t>
            </a:r>
          </a:p>
          <a:p>
            <a:pPr algn="ctr"/>
            <a:r>
              <a:rPr lang="en-US" sz="3200" i="1" dirty="0">
                <a:solidFill>
                  <a:schemeClr val="accent6">
                    <a:lumMod val="20000"/>
                    <a:lumOff val="80000"/>
                  </a:schemeClr>
                </a:solidFill>
              </a:rPr>
              <a:t>or normal with myocardial disease</a:t>
            </a:r>
            <a:r>
              <a:rPr lang="en-US" sz="3200" i="1" dirty="0">
                <a:solidFill>
                  <a:schemeClr val="accent6">
                    <a:lumMod val="20000"/>
                    <a:lumOff val="80000"/>
                  </a:schemeClr>
                </a:solidFill>
                <a:sym typeface="Wingdings" panose="05000000000000000000" pitchFamily="2" charset="2"/>
              </a:rPr>
              <a:t></a:t>
            </a:r>
            <a:r>
              <a:rPr lang="en-US" sz="3200" i="1" dirty="0">
                <a:solidFill>
                  <a:schemeClr val="accent6">
                    <a:lumMod val="20000"/>
                    <a:lumOff val="80000"/>
                  </a:schemeClr>
                </a:solidFill>
              </a:rPr>
              <a:t> use CHART #2!</a:t>
            </a:r>
          </a:p>
        </p:txBody>
      </p:sp>
      <p:sp>
        <p:nvSpPr>
          <p:cNvPr id="5" name="Heart 4">
            <a:extLst>
              <a:ext uri="{FF2B5EF4-FFF2-40B4-BE49-F238E27FC236}">
                <a16:creationId xmlns:a16="http://schemas.microsoft.com/office/drawing/2014/main" id="{EE6BAAE9-46B6-4D16-AE64-1BAC1C100920}"/>
              </a:ext>
            </a:extLst>
          </p:cNvPr>
          <p:cNvSpPr/>
          <p:nvPr/>
        </p:nvSpPr>
        <p:spPr>
          <a:xfrm rot="1161910">
            <a:off x="8553580" y="687167"/>
            <a:ext cx="2693758" cy="2118952"/>
          </a:xfrm>
          <a:prstGeom prst="heart">
            <a:avLst/>
          </a:prstGeom>
          <a:solidFill>
            <a:schemeClr val="accent6">
              <a:lumMod val="20000"/>
              <a:lumOff val="80000"/>
            </a:schemeClr>
          </a:solidFill>
          <a:ln w="38100">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US" dirty="0"/>
          </a:p>
        </p:txBody>
      </p:sp>
    </p:spTree>
    <p:extLst>
      <p:ext uri="{BB962C8B-B14F-4D97-AF65-F5344CB8AC3E}">
        <p14:creationId xmlns:p14="http://schemas.microsoft.com/office/powerpoint/2010/main" val="2380411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6533E0-00A4-401E-87F8-59ACDD3E2181}"/>
              </a:ext>
            </a:extLst>
          </p:cNvPr>
          <p:cNvSpPr>
            <a:spLocks noGrp="1"/>
          </p:cNvSpPr>
          <p:nvPr>
            <p:ph type="sldNum" sz="quarter" idx="12"/>
          </p:nvPr>
        </p:nvSpPr>
        <p:spPr/>
        <p:txBody>
          <a:bodyPr/>
          <a:lstStyle/>
          <a:p>
            <a:fld id="{6D22F896-40B5-4ADD-8801-0D06FADFA095}" type="slidenum">
              <a:rPr lang="en-US" smtClean="0"/>
              <a:t>21</a:t>
            </a:fld>
            <a:endParaRPr lang="en-US" dirty="0"/>
          </a:p>
        </p:txBody>
      </p:sp>
      <p:graphicFrame>
        <p:nvGraphicFramePr>
          <p:cNvPr id="3" name="Table 2">
            <a:extLst>
              <a:ext uri="{FF2B5EF4-FFF2-40B4-BE49-F238E27FC236}">
                <a16:creationId xmlns:a16="http://schemas.microsoft.com/office/drawing/2014/main" id="{8BBE5058-F6E1-4A82-93C6-8A68C2A96350}"/>
              </a:ext>
            </a:extLst>
          </p:cNvPr>
          <p:cNvGraphicFramePr>
            <a:graphicFrameLocks noGrp="1"/>
          </p:cNvGraphicFramePr>
          <p:nvPr>
            <p:extLst>
              <p:ext uri="{D42A27DB-BD31-4B8C-83A1-F6EECF244321}">
                <p14:modId xmlns:p14="http://schemas.microsoft.com/office/powerpoint/2010/main" val="4001786821"/>
              </p:ext>
            </p:extLst>
          </p:nvPr>
        </p:nvGraphicFramePr>
        <p:xfrm>
          <a:off x="810207" y="294199"/>
          <a:ext cx="10571584" cy="5608320"/>
        </p:xfrm>
        <a:graphic>
          <a:graphicData uri="http://schemas.openxmlformats.org/drawingml/2006/table">
            <a:tbl>
              <a:tblPr>
                <a:tableStyleId>{5C22544A-7EE6-4342-B048-85BDC9FD1C3A}</a:tableStyleId>
              </a:tblPr>
              <a:tblGrid>
                <a:gridCol w="4935944">
                  <a:extLst>
                    <a:ext uri="{9D8B030D-6E8A-4147-A177-3AD203B41FA5}">
                      <a16:colId xmlns:a16="http://schemas.microsoft.com/office/drawing/2014/main" val="744076084"/>
                    </a:ext>
                  </a:extLst>
                </a:gridCol>
                <a:gridCol w="5635640">
                  <a:extLst>
                    <a:ext uri="{9D8B030D-6E8A-4147-A177-3AD203B41FA5}">
                      <a16:colId xmlns:a16="http://schemas.microsoft.com/office/drawing/2014/main" val="2866533652"/>
                    </a:ext>
                  </a:extLst>
                </a:gridCol>
              </a:tblGrid>
              <a:tr h="0">
                <a:tc gridSpan="2">
                  <a:txBody>
                    <a:bodyPr/>
                    <a:lstStyle/>
                    <a:p>
                      <a:pPr marL="0" marR="0" algn="l">
                        <a:spcBef>
                          <a:spcPts val="0"/>
                        </a:spcBef>
                        <a:spcAft>
                          <a:spcPts val="0"/>
                        </a:spcAft>
                      </a:pPr>
                      <a:r>
                        <a:rPr lang="en-US" sz="2800" dirty="0">
                          <a:solidFill>
                            <a:srgbClr val="7030A0"/>
                          </a:solidFill>
                          <a:effectLst/>
                          <a:latin typeface="+mj-lt"/>
                        </a:rPr>
                        <a:t> </a:t>
                      </a:r>
                      <a:r>
                        <a:rPr lang="en-US" sz="2800" b="1" i="1" dirty="0">
                          <a:solidFill>
                            <a:schemeClr val="tx1"/>
                          </a:solidFill>
                          <a:effectLst/>
                          <a:latin typeface="+mj-lt"/>
                        </a:rPr>
                        <a:t>CHART #1 - If LVEF is normal…</a:t>
                      </a:r>
                    </a:p>
                    <a:p>
                      <a:pPr marL="0" marR="0" algn="l">
                        <a:spcBef>
                          <a:spcPts val="0"/>
                        </a:spcBef>
                        <a:spcAft>
                          <a:spcPts val="0"/>
                        </a:spcAft>
                      </a:pPr>
                      <a:endParaRPr lang="en-US" sz="1200" b="1" i="1" dirty="0">
                        <a:solidFill>
                          <a:schemeClr val="tx1"/>
                        </a:solidFill>
                        <a:effectLst/>
                        <a:latin typeface="+mj-lt"/>
                      </a:endParaRPr>
                    </a:p>
                    <a:p>
                      <a:pPr marL="625475" marR="0" indent="-396875" algn="l">
                        <a:spcBef>
                          <a:spcPts val="0"/>
                        </a:spcBef>
                        <a:spcAft>
                          <a:spcPts val="0"/>
                        </a:spcAft>
                        <a:buFont typeface="Wingdings" panose="05000000000000000000" pitchFamily="2" charset="2"/>
                        <a:buChar char="Ø"/>
                      </a:pPr>
                      <a:r>
                        <a:rPr lang="en-US" sz="2000" b="0" i="0" dirty="0">
                          <a:solidFill>
                            <a:schemeClr val="tx1"/>
                          </a:solidFill>
                          <a:effectLst/>
                          <a:latin typeface="+mj-lt"/>
                        </a:rPr>
                        <a:t>assess four key parameters</a:t>
                      </a:r>
                    </a:p>
                    <a:p>
                      <a:pPr marL="625475" marR="0" indent="-396875" algn="l">
                        <a:spcBef>
                          <a:spcPts val="0"/>
                        </a:spcBef>
                        <a:spcAft>
                          <a:spcPts val="0"/>
                        </a:spcAft>
                        <a:buFont typeface="Wingdings" panose="05000000000000000000" pitchFamily="2" charset="2"/>
                        <a:buChar char="Ø"/>
                      </a:pPr>
                      <a:endParaRPr lang="en-US" sz="1200" b="1" i="1" dirty="0">
                        <a:solidFill>
                          <a:schemeClr val="tx1"/>
                        </a:solidFill>
                        <a:effectLst/>
                        <a:latin typeface="+mj-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US"/>
                    </a:p>
                  </a:txBody>
                  <a:tcPr/>
                </a:tc>
                <a:extLst>
                  <a:ext uri="{0D108BD9-81ED-4DB2-BD59-A6C34878D82A}">
                    <a16:rowId xmlns:a16="http://schemas.microsoft.com/office/drawing/2014/main" val="2360755865"/>
                  </a:ext>
                </a:extLst>
              </a:tr>
              <a:tr h="3733427">
                <a:tc>
                  <a:txBody>
                    <a:bodyPr/>
                    <a:lstStyle/>
                    <a:p>
                      <a:pPr marL="0" marR="0" indent="0">
                        <a:spcBef>
                          <a:spcPts val="0"/>
                        </a:spcBef>
                        <a:spcAft>
                          <a:spcPts val="0"/>
                        </a:spcAft>
                        <a:buNone/>
                      </a:pPr>
                      <a:endParaRPr lang="en-US" sz="1000" u="none" dirty="0">
                        <a:solidFill>
                          <a:schemeClr val="tx1"/>
                        </a:solidFill>
                        <a:effectLst/>
                        <a:latin typeface="+mn-lt"/>
                      </a:endParaRPr>
                    </a:p>
                    <a:p>
                      <a:pPr marL="0" marR="0" indent="0">
                        <a:spcBef>
                          <a:spcPts val="0"/>
                        </a:spcBef>
                        <a:spcAft>
                          <a:spcPts val="0"/>
                        </a:spcAft>
                        <a:buNone/>
                      </a:pPr>
                      <a:r>
                        <a:rPr lang="en-US" sz="2000" u="none" dirty="0">
                          <a:solidFill>
                            <a:schemeClr val="tx1"/>
                          </a:solidFill>
                          <a:effectLst/>
                          <a:latin typeface="+mn-lt"/>
                        </a:rPr>
                        <a:t>1) TDI of MV annulus</a:t>
                      </a:r>
                    </a:p>
                    <a:p>
                      <a:pPr marL="342900" marR="0" indent="-342900">
                        <a:spcBef>
                          <a:spcPts val="0"/>
                        </a:spcBef>
                        <a:spcAft>
                          <a:spcPts val="0"/>
                        </a:spcAft>
                        <a:buAutoNum type="arabicParenBoth"/>
                      </a:pPr>
                      <a:endParaRPr lang="en-US" sz="1400" dirty="0">
                        <a:solidFill>
                          <a:schemeClr val="tx1"/>
                        </a:solidFill>
                        <a:effectLst/>
                        <a:latin typeface="+mn-lt"/>
                      </a:endParaRPr>
                    </a:p>
                    <a:p>
                      <a:pPr marL="747713"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000" dirty="0">
                          <a:solidFill>
                            <a:schemeClr val="tx1"/>
                          </a:solidFill>
                          <a:effectLst/>
                          <a:latin typeface="+mn-lt"/>
                        </a:rPr>
                        <a:t>peak e’-wave </a:t>
                      </a:r>
                      <a:r>
                        <a:rPr lang="en-US" sz="1600" baseline="0" dirty="0">
                          <a:solidFill>
                            <a:schemeClr val="tx1"/>
                          </a:solidFill>
                          <a:effectLst/>
                          <a:latin typeface="+mn-lt"/>
                        </a:rPr>
                        <a:t>(sep wall) </a:t>
                      </a:r>
                      <a:r>
                        <a:rPr lang="en-US" sz="2000" dirty="0">
                          <a:solidFill>
                            <a:schemeClr val="tx1"/>
                          </a:solidFill>
                          <a:effectLst/>
                          <a:latin typeface="+mn-lt"/>
                        </a:rPr>
                        <a:t>&lt; 7 cm/s </a:t>
                      </a:r>
                      <a:r>
                        <a:rPr lang="en-US" sz="2000" i="1" dirty="0">
                          <a:solidFill>
                            <a:schemeClr val="tx1"/>
                          </a:solidFill>
                          <a:effectLst/>
                          <a:latin typeface="+mn-lt"/>
                        </a:rPr>
                        <a:t>or</a:t>
                      </a:r>
                      <a:r>
                        <a:rPr lang="en-US" sz="2000" dirty="0">
                          <a:solidFill>
                            <a:schemeClr val="tx1"/>
                          </a:solidFill>
                          <a:effectLst/>
                          <a:latin typeface="+mn-lt"/>
                        </a:rPr>
                        <a:t> </a:t>
                      </a:r>
                    </a:p>
                    <a:p>
                      <a:pPr marL="747713"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000" dirty="0">
                          <a:solidFill>
                            <a:schemeClr val="tx1"/>
                          </a:solidFill>
                          <a:effectLst/>
                          <a:latin typeface="+mn-lt"/>
                        </a:rPr>
                        <a:t>peak e’-wave </a:t>
                      </a:r>
                      <a:r>
                        <a:rPr lang="en-US" sz="1600" baseline="0" dirty="0">
                          <a:solidFill>
                            <a:schemeClr val="tx1"/>
                          </a:solidFill>
                          <a:effectLst/>
                          <a:latin typeface="+mn-lt"/>
                        </a:rPr>
                        <a:t>(lat wall) </a:t>
                      </a:r>
                      <a:r>
                        <a:rPr lang="en-US" sz="2000" dirty="0">
                          <a:solidFill>
                            <a:schemeClr val="tx1"/>
                          </a:solidFill>
                          <a:effectLst/>
                          <a:latin typeface="+mn-lt"/>
                        </a:rPr>
                        <a:t>&lt; 10 cm/s </a:t>
                      </a:r>
                    </a:p>
                    <a:p>
                      <a:pPr marL="0" marR="0" lvl="0" indent="0">
                        <a:spcBef>
                          <a:spcPts val="0"/>
                        </a:spcBef>
                        <a:spcAft>
                          <a:spcPts val="0"/>
                        </a:spcAft>
                        <a:buFont typeface="Arial" panose="020B0604020202020204" pitchFamily="34" charset="0"/>
                        <a:buNone/>
                      </a:pPr>
                      <a:endParaRPr lang="en-US" sz="2000" dirty="0">
                        <a:solidFill>
                          <a:schemeClr val="tx1"/>
                        </a:solidFill>
                        <a:effectLst/>
                        <a:latin typeface="+mn-lt"/>
                      </a:endParaRPr>
                    </a:p>
                    <a:p>
                      <a:pPr marL="0" marR="0">
                        <a:spcBef>
                          <a:spcPts val="0"/>
                        </a:spcBef>
                        <a:spcAft>
                          <a:spcPts val="0"/>
                        </a:spcAft>
                      </a:pPr>
                      <a:r>
                        <a:rPr lang="en-US" sz="2000" dirty="0">
                          <a:solidFill>
                            <a:schemeClr val="tx1"/>
                          </a:solidFill>
                          <a:effectLst/>
                        </a:rPr>
                        <a:t>2) E/e’ ratio</a:t>
                      </a:r>
                    </a:p>
                    <a:p>
                      <a:pPr marL="0" marR="0">
                        <a:spcBef>
                          <a:spcPts val="0"/>
                        </a:spcBef>
                        <a:spcAft>
                          <a:spcPts val="0"/>
                        </a:spcAft>
                      </a:pPr>
                      <a:endParaRPr lang="en-US" sz="1200" dirty="0">
                        <a:solidFill>
                          <a:schemeClr val="tx1"/>
                        </a:solidFill>
                        <a:effectLst/>
                      </a:endParaRPr>
                    </a:p>
                    <a:p>
                      <a:pPr marL="747713"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000" dirty="0">
                          <a:solidFill>
                            <a:schemeClr val="tx1"/>
                          </a:solidFill>
                          <a:effectLst/>
                        </a:rPr>
                        <a:t>E/e’ </a:t>
                      </a:r>
                      <a:r>
                        <a:rPr lang="en-US" sz="1600" baseline="0" dirty="0">
                          <a:solidFill>
                            <a:schemeClr val="tx1"/>
                          </a:solidFill>
                          <a:effectLst/>
                        </a:rPr>
                        <a:t>(avg lat &amp; sep wall) </a:t>
                      </a:r>
                      <a:r>
                        <a:rPr lang="en-US" sz="2000" baseline="0" dirty="0">
                          <a:solidFill>
                            <a:schemeClr val="tx1"/>
                          </a:solidFill>
                          <a:effectLst/>
                        </a:rPr>
                        <a:t>&gt; 14</a:t>
                      </a:r>
                    </a:p>
                    <a:p>
                      <a:pPr marL="747713"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000" baseline="0" dirty="0">
                          <a:solidFill>
                            <a:schemeClr val="tx1"/>
                          </a:solidFill>
                          <a:effectLst/>
                        </a:rPr>
                        <a:t>E/e’ </a:t>
                      </a:r>
                      <a:r>
                        <a:rPr lang="en-US" sz="1600" baseline="0" dirty="0">
                          <a:solidFill>
                            <a:schemeClr val="tx1"/>
                          </a:solidFill>
                          <a:effectLst/>
                        </a:rPr>
                        <a:t>(lat wall) </a:t>
                      </a:r>
                      <a:r>
                        <a:rPr lang="en-US" sz="2000" baseline="0" dirty="0">
                          <a:solidFill>
                            <a:schemeClr val="tx1"/>
                          </a:solidFill>
                          <a:effectLst/>
                        </a:rPr>
                        <a:t>&gt; 13</a:t>
                      </a:r>
                    </a:p>
                    <a:p>
                      <a:pPr marL="747713"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000" baseline="0" dirty="0">
                          <a:solidFill>
                            <a:schemeClr val="tx1"/>
                          </a:solidFill>
                          <a:effectLst/>
                        </a:rPr>
                        <a:t>E/e’ </a:t>
                      </a:r>
                      <a:r>
                        <a:rPr lang="en-US" sz="1600" baseline="0" dirty="0">
                          <a:solidFill>
                            <a:schemeClr val="tx1"/>
                          </a:solidFill>
                          <a:effectLst/>
                        </a:rPr>
                        <a:t>(sep wall) </a:t>
                      </a:r>
                      <a:r>
                        <a:rPr lang="en-US" sz="2000" baseline="0" dirty="0">
                          <a:solidFill>
                            <a:schemeClr val="tx1"/>
                          </a:solidFill>
                          <a:effectLst/>
                        </a:rPr>
                        <a:t>&gt; 15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3) LAVi &gt; 34 mL/m</a:t>
                      </a:r>
                      <a:r>
                        <a:rPr lang="en-US" sz="2000" baseline="30000" dirty="0">
                          <a:solidFill>
                            <a:schemeClr val="tx1"/>
                          </a:solidFill>
                          <a:effectLst/>
                        </a:rPr>
                        <a:t>2</a:t>
                      </a:r>
                      <a:endParaRPr lang="en-US" sz="2000" dirty="0">
                        <a:solidFill>
                          <a:schemeClr val="tx1"/>
                        </a:solidFill>
                        <a:effectLst/>
                        <a:latin typeface="Courier New" panose="02070309020205020404" pitchFamily="49" charset="0"/>
                        <a:ea typeface="Times New Roman" panose="02020603050405020304" pitchFamily="18" charset="0"/>
                      </a:endParaRPr>
                    </a:p>
                    <a:p>
                      <a:pPr marL="0" marR="0">
                        <a:spcBef>
                          <a:spcPts val="0"/>
                        </a:spcBef>
                        <a:spcAft>
                          <a:spcPts val="0"/>
                        </a:spcAft>
                      </a:pPr>
                      <a:endParaRPr lang="en-US" sz="2000" dirty="0">
                        <a:solidFill>
                          <a:schemeClr val="tx1"/>
                        </a:solidFill>
                        <a:effectLst/>
                      </a:endParaRPr>
                    </a:p>
                    <a:p>
                      <a:pPr marL="0" marR="0">
                        <a:spcBef>
                          <a:spcPts val="0"/>
                        </a:spcBef>
                        <a:spcAft>
                          <a:spcPts val="0"/>
                        </a:spcAft>
                      </a:pPr>
                      <a:r>
                        <a:rPr lang="en-US" sz="2000" dirty="0">
                          <a:effectLst/>
                        </a:rPr>
                        <a:t>4) Peak TRV &gt; 2.8 m/s</a:t>
                      </a:r>
                      <a:endParaRPr lang="en-US" sz="2000" dirty="0">
                        <a:effectLst/>
                        <a:latin typeface="Courier New" panose="02070309020205020404" pitchFamily="49" charset="0"/>
                        <a:ea typeface="Times New Roman" panose="02020603050405020304" pitchFamily="18" charset="0"/>
                      </a:endParaRPr>
                    </a:p>
                    <a:p>
                      <a:pPr marL="0" marR="0">
                        <a:spcBef>
                          <a:spcPts val="0"/>
                        </a:spcBef>
                        <a:spcAft>
                          <a:spcPts val="0"/>
                        </a:spcAft>
                      </a:pPr>
                      <a:endParaRPr lang="en-US" sz="20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285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endParaRPr lang="en-US" sz="3200" dirty="0">
                        <a:solidFill>
                          <a:schemeClr val="tx1"/>
                        </a:solidFill>
                        <a:effectLst/>
                        <a:latin typeface="+mn-lt"/>
                      </a:endParaRPr>
                    </a:p>
                    <a:p>
                      <a:pPr marL="0" marR="0" algn="ctr">
                        <a:spcBef>
                          <a:spcPts val="0"/>
                        </a:spcBef>
                        <a:spcAft>
                          <a:spcPts val="0"/>
                        </a:spcAft>
                      </a:pPr>
                      <a:r>
                        <a:rPr lang="en-US" sz="2400" i="0" dirty="0">
                          <a:solidFill>
                            <a:schemeClr val="tx1"/>
                          </a:solidFill>
                          <a:effectLst/>
                          <a:latin typeface="+mn-lt"/>
                        </a:rPr>
                        <a:t>REPORT</a:t>
                      </a:r>
                    </a:p>
                    <a:p>
                      <a:pPr marL="0" marR="0" algn="l">
                        <a:spcBef>
                          <a:spcPts val="0"/>
                        </a:spcBef>
                        <a:spcAft>
                          <a:spcPts val="0"/>
                        </a:spcAft>
                      </a:pPr>
                      <a:endParaRPr lang="en-US" sz="2000" i="0" dirty="0">
                        <a:solidFill>
                          <a:schemeClr val="tx1"/>
                        </a:solidFill>
                        <a:effectLst/>
                        <a:latin typeface="+mn-lt"/>
                      </a:endParaRPr>
                    </a:p>
                    <a:p>
                      <a:pPr marL="0" marR="0" algn="ctr">
                        <a:spcBef>
                          <a:spcPts val="0"/>
                        </a:spcBef>
                        <a:spcAft>
                          <a:spcPts val="0"/>
                        </a:spcAft>
                      </a:pPr>
                      <a:r>
                        <a:rPr lang="en-US" sz="2000" i="0" dirty="0">
                          <a:solidFill>
                            <a:schemeClr val="tx1"/>
                          </a:solidFill>
                          <a:effectLst/>
                          <a:latin typeface="+mn-lt"/>
                        </a:rPr>
                        <a:t>If &lt; 2 of the four parameters are positive, </a:t>
                      </a:r>
                    </a:p>
                    <a:p>
                      <a:pPr marL="0" marR="0" algn="ctr">
                        <a:spcBef>
                          <a:spcPts val="0"/>
                        </a:spcBef>
                        <a:spcAft>
                          <a:spcPts val="0"/>
                        </a:spcAft>
                      </a:pPr>
                      <a:r>
                        <a:rPr lang="en-US" sz="2000" i="0" dirty="0">
                          <a:solidFill>
                            <a:schemeClr val="tx1"/>
                          </a:solidFill>
                          <a:effectLst/>
                          <a:latin typeface="+mn-lt"/>
                        </a:rPr>
                        <a:t>report </a:t>
                      </a:r>
                      <a:r>
                        <a:rPr lang="en-US" sz="2000" b="1" i="1" dirty="0">
                          <a:solidFill>
                            <a:schemeClr val="tx1"/>
                          </a:solidFill>
                          <a:effectLst/>
                          <a:latin typeface="+mn-lt"/>
                        </a:rPr>
                        <a:t>NORMAL </a:t>
                      </a:r>
                      <a:r>
                        <a:rPr lang="en-US" sz="2000" b="0" i="1" dirty="0">
                          <a:solidFill>
                            <a:schemeClr val="tx1"/>
                          </a:solidFill>
                          <a:effectLst/>
                          <a:latin typeface="+mn-lt"/>
                        </a:rPr>
                        <a:t>diastolic function.</a:t>
                      </a:r>
                      <a:endParaRPr lang="en-US" sz="2000" b="0" i="0" dirty="0">
                        <a:solidFill>
                          <a:schemeClr val="tx1"/>
                        </a:solidFill>
                        <a:effectLst/>
                        <a:latin typeface="+mn-lt"/>
                      </a:endParaRPr>
                    </a:p>
                    <a:p>
                      <a:pPr marL="0" marR="0" algn="ctr">
                        <a:spcBef>
                          <a:spcPts val="0"/>
                        </a:spcBef>
                        <a:spcAft>
                          <a:spcPts val="0"/>
                        </a:spcAft>
                      </a:pPr>
                      <a:endParaRPr lang="en-US" sz="2400" i="0" dirty="0">
                        <a:solidFill>
                          <a:schemeClr val="tx1"/>
                        </a:solidFill>
                        <a:effectLst/>
                        <a:latin typeface="+mn-lt"/>
                      </a:endParaRPr>
                    </a:p>
                    <a:p>
                      <a:pPr marL="0" marR="0" indent="0" algn="ctr">
                        <a:spcBef>
                          <a:spcPts val="0"/>
                        </a:spcBef>
                        <a:spcAft>
                          <a:spcPts val="0"/>
                        </a:spcAft>
                      </a:pPr>
                      <a:r>
                        <a:rPr lang="en-US" sz="2000" i="0" dirty="0">
                          <a:solidFill>
                            <a:schemeClr val="tx1"/>
                          </a:solidFill>
                          <a:effectLst/>
                          <a:latin typeface="+mn-lt"/>
                        </a:rPr>
                        <a:t>If 2 of the four parameters are positive,</a:t>
                      </a:r>
                    </a:p>
                    <a:p>
                      <a:pPr marL="0" marR="0" algn="ctr">
                        <a:spcBef>
                          <a:spcPts val="0"/>
                        </a:spcBef>
                        <a:spcAft>
                          <a:spcPts val="0"/>
                        </a:spcAft>
                      </a:pPr>
                      <a:r>
                        <a:rPr lang="en-US" sz="2000" i="0" dirty="0">
                          <a:solidFill>
                            <a:schemeClr val="tx1"/>
                          </a:solidFill>
                          <a:effectLst/>
                          <a:latin typeface="+mn-lt"/>
                        </a:rPr>
                        <a:t>report </a:t>
                      </a:r>
                      <a:r>
                        <a:rPr lang="en-US" sz="2000" b="1" i="1" dirty="0">
                          <a:solidFill>
                            <a:schemeClr val="tx1"/>
                          </a:solidFill>
                          <a:effectLst/>
                          <a:latin typeface="+mn-lt"/>
                        </a:rPr>
                        <a:t>INCONCLUSIVE </a:t>
                      </a:r>
                      <a:r>
                        <a:rPr lang="en-US" sz="2000" b="0" i="1" dirty="0">
                          <a:solidFill>
                            <a:schemeClr val="tx1"/>
                          </a:solidFill>
                          <a:effectLst/>
                          <a:latin typeface="+mn-lt"/>
                        </a:rPr>
                        <a:t>diastolic function.</a:t>
                      </a:r>
                      <a:endParaRPr lang="en-US" sz="2000" b="0" i="0" dirty="0">
                        <a:solidFill>
                          <a:schemeClr val="tx1"/>
                        </a:solidFill>
                        <a:effectLst/>
                        <a:latin typeface="+mn-lt"/>
                      </a:endParaRPr>
                    </a:p>
                    <a:p>
                      <a:pPr marL="0" marR="0" algn="ctr">
                        <a:spcBef>
                          <a:spcPts val="0"/>
                        </a:spcBef>
                        <a:spcAft>
                          <a:spcPts val="0"/>
                        </a:spcAft>
                      </a:pPr>
                      <a:endParaRPr lang="en-US" sz="2400" i="0" dirty="0">
                        <a:solidFill>
                          <a:schemeClr val="tx1"/>
                        </a:solidFill>
                        <a:effectLst/>
                        <a:latin typeface="+mn-lt"/>
                      </a:endParaRPr>
                    </a:p>
                    <a:p>
                      <a:pPr marL="0" marR="0" algn="ctr">
                        <a:spcBef>
                          <a:spcPts val="0"/>
                        </a:spcBef>
                        <a:spcAft>
                          <a:spcPts val="0"/>
                        </a:spcAft>
                      </a:pPr>
                      <a:r>
                        <a:rPr lang="en-US" sz="2000" i="0" dirty="0">
                          <a:solidFill>
                            <a:schemeClr val="tx1"/>
                          </a:solidFill>
                          <a:effectLst/>
                          <a:latin typeface="+mn-lt"/>
                        </a:rPr>
                        <a:t>If &gt; 2 of the four parameters are positive,</a:t>
                      </a:r>
                    </a:p>
                    <a:p>
                      <a:pPr marL="0" marR="0" algn="ctr">
                        <a:spcBef>
                          <a:spcPts val="0"/>
                        </a:spcBef>
                        <a:spcAft>
                          <a:spcPts val="0"/>
                        </a:spcAft>
                      </a:pPr>
                      <a:r>
                        <a:rPr lang="en-US" sz="2000" i="0" dirty="0">
                          <a:solidFill>
                            <a:schemeClr val="tx1"/>
                          </a:solidFill>
                          <a:effectLst/>
                          <a:latin typeface="+mn-lt"/>
                        </a:rPr>
                        <a:t>report </a:t>
                      </a:r>
                      <a:r>
                        <a:rPr lang="en-US" sz="2000" b="1" i="1" dirty="0">
                          <a:solidFill>
                            <a:schemeClr val="tx1"/>
                          </a:solidFill>
                          <a:effectLst/>
                          <a:latin typeface="+mn-lt"/>
                        </a:rPr>
                        <a:t>DIASTOLIC DYSFUNCTION.</a:t>
                      </a:r>
                      <a:endParaRPr lang="en-US" sz="2000" i="0" dirty="0">
                        <a:solidFill>
                          <a:schemeClr val="tx1"/>
                        </a:solidFill>
                        <a:effectLst/>
                        <a:latin typeface="+mn-lt"/>
                      </a:endParaRPr>
                    </a:p>
                    <a:p>
                      <a:pPr marL="0" marR="0" algn="l">
                        <a:spcBef>
                          <a:spcPts val="0"/>
                        </a:spcBef>
                        <a:spcAft>
                          <a:spcPts val="0"/>
                        </a:spcAft>
                      </a:pPr>
                      <a:r>
                        <a:rPr lang="en-US" sz="2000" i="0" dirty="0">
                          <a:solidFill>
                            <a:schemeClr val="tx1"/>
                          </a:solidFill>
                          <a:effectLst/>
                          <a:latin typeface="+mn-lt"/>
                        </a:rPr>
                        <a:t> </a:t>
                      </a:r>
                      <a:endParaRPr lang="en-US" sz="2000" i="0" dirty="0">
                        <a:solidFill>
                          <a:schemeClr val="tx1"/>
                        </a:solidFill>
                        <a:effectLst/>
                        <a:latin typeface="+mn-lt"/>
                        <a:ea typeface="Times New Roman" panose="02020603050405020304" pitchFamily="18" charset="0"/>
                      </a:endParaRPr>
                    </a:p>
                  </a:txBody>
                  <a:tcPr marL="68580" marR="68580" marT="0" marB="0">
                    <a:lnL w="2857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900607486"/>
                  </a:ext>
                </a:extLst>
              </a:tr>
            </a:tbl>
          </a:graphicData>
        </a:graphic>
      </p:graphicFrame>
      <p:sp>
        <p:nvSpPr>
          <p:cNvPr id="4" name="Arrow: Right 3">
            <a:extLst>
              <a:ext uri="{FF2B5EF4-FFF2-40B4-BE49-F238E27FC236}">
                <a16:creationId xmlns:a16="http://schemas.microsoft.com/office/drawing/2014/main" id="{EA96FADE-721E-4FD5-A0EF-A1F9B364629A}"/>
              </a:ext>
            </a:extLst>
          </p:cNvPr>
          <p:cNvSpPr/>
          <p:nvPr/>
        </p:nvSpPr>
        <p:spPr>
          <a:xfrm>
            <a:off x="5076839" y="3127181"/>
            <a:ext cx="1019160" cy="603638"/>
          </a:xfrm>
          <a:prstGeom prst="rightArrow">
            <a:avLst>
              <a:gd name="adj1" fmla="val 66763"/>
              <a:gd name="adj2" fmla="val 42916"/>
            </a:avLst>
          </a:prstGeom>
          <a:solidFill>
            <a:schemeClr val="accent6">
              <a:lumMod val="60000"/>
              <a:lumOff val="40000"/>
            </a:schemeClr>
          </a:soli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 name="TextBox 7">
            <a:extLst>
              <a:ext uri="{FF2B5EF4-FFF2-40B4-BE49-F238E27FC236}">
                <a16:creationId xmlns:a16="http://schemas.microsoft.com/office/drawing/2014/main" id="{9BE53DE0-17C2-FD7C-FD49-4E16DBE3DCFE}"/>
              </a:ext>
            </a:extLst>
          </p:cNvPr>
          <p:cNvSpPr txBox="1"/>
          <p:nvPr/>
        </p:nvSpPr>
        <p:spPr>
          <a:xfrm>
            <a:off x="135694" y="6511542"/>
            <a:ext cx="9194423" cy="261610"/>
          </a:xfrm>
          <a:prstGeom prst="rect">
            <a:avLst/>
          </a:prstGeom>
          <a:noFill/>
        </p:spPr>
        <p:txBody>
          <a:bodyPr wrap="square">
            <a:spAutoFit/>
          </a:bodyPr>
          <a:lstStyle/>
          <a:p>
            <a:r>
              <a:rPr lang="en-US" sz="1050" i="1" dirty="0">
                <a:effectLst/>
                <a:latin typeface="Comic Sans MS" panose="030F0702030302020204" pitchFamily="66" charset="0"/>
                <a:ea typeface="MS Mincho" panose="02020609040205080304" pitchFamily="49" charset="-128"/>
                <a:cs typeface="Times New Roman" panose="02020603050405020304" pitchFamily="18" charset="0"/>
              </a:rPr>
              <a:t>For additional info and scenarios, please refer to the ASE/EACVI Guidelines and Standards; J Am Soc Echocardiogr 2016; 29:277-314</a:t>
            </a:r>
            <a:endParaRPr lang="en-US" sz="2800" dirty="0"/>
          </a:p>
        </p:txBody>
      </p:sp>
    </p:spTree>
    <p:extLst>
      <p:ext uri="{BB962C8B-B14F-4D97-AF65-F5344CB8AC3E}">
        <p14:creationId xmlns:p14="http://schemas.microsoft.com/office/powerpoint/2010/main" val="2439771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771115-C672-4A4E-8C73-91DEB9C675EF}"/>
              </a:ext>
            </a:extLst>
          </p:cNvPr>
          <p:cNvSpPr>
            <a:spLocks noGrp="1"/>
          </p:cNvSpPr>
          <p:nvPr>
            <p:ph type="sldNum" sz="quarter" idx="12"/>
          </p:nvPr>
        </p:nvSpPr>
        <p:spPr/>
        <p:txBody>
          <a:bodyPr/>
          <a:lstStyle/>
          <a:p>
            <a:fld id="{6D22F896-40B5-4ADD-8801-0D06FADFA095}" type="slidenum">
              <a:rPr lang="en-US" smtClean="0"/>
              <a:t>22</a:t>
            </a:fld>
            <a:endParaRPr lang="en-US" dirty="0"/>
          </a:p>
        </p:txBody>
      </p:sp>
      <p:graphicFrame>
        <p:nvGraphicFramePr>
          <p:cNvPr id="3" name="Table 2">
            <a:extLst>
              <a:ext uri="{FF2B5EF4-FFF2-40B4-BE49-F238E27FC236}">
                <a16:creationId xmlns:a16="http://schemas.microsoft.com/office/drawing/2014/main" id="{E01A9631-3EDE-410B-8A25-AE86FB09BBB5}"/>
              </a:ext>
            </a:extLst>
          </p:cNvPr>
          <p:cNvGraphicFramePr>
            <a:graphicFrameLocks noGrp="1"/>
          </p:cNvGraphicFramePr>
          <p:nvPr>
            <p:extLst>
              <p:ext uri="{D42A27DB-BD31-4B8C-83A1-F6EECF244321}">
                <p14:modId xmlns:p14="http://schemas.microsoft.com/office/powerpoint/2010/main" val="4058499152"/>
              </p:ext>
            </p:extLst>
          </p:nvPr>
        </p:nvGraphicFramePr>
        <p:xfrm>
          <a:off x="0" y="124764"/>
          <a:ext cx="12192000" cy="5649337"/>
        </p:xfrm>
        <a:graphic>
          <a:graphicData uri="http://schemas.openxmlformats.org/drawingml/2006/table">
            <a:tbl>
              <a:tblPr>
                <a:tableStyleId>{5C22544A-7EE6-4342-B048-85BDC9FD1C3A}</a:tableStyleId>
              </a:tblPr>
              <a:tblGrid>
                <a:gridCol w="5654351">
                  <a:extLst>
                    <a:ext uri="{9D8B030D-6E8A-4147-A177-3AD203B41FA5}">
                      <a16:colId xmlns:a16="http://schemas.microsoft.com/office/drawing/2014/main" val="3672099779"/>
                    </a:ext>
                  </a:extLst>
                </a:gridCol>
                <a:gridCol w="4579349">
                  <a:extLst>
                    <a:ext uri="{9D8B030D-6E8A-4147-A177-3AD203B41FA5}">
                      <a16:colId xmlns:a16="http://schemas.microsoft.com/office/drawing/2014/main" val="2524899386"/>
                    </a:ext>
                  </a:extLst>
                </a:gridCol>
                <a:gridCol w="1958300">
                  <a:extLst>
                    <a:ext uri="{9D8B030D-6E8A-4147-A177-3AD203B41FA5}">
                      <a16:colId xmlns:a16="http://schemas.microsoft.com/office/drawing/2014/main" val="2973481525"/>
                    </a:ext>
                  </a:extLst>
                </a:gridCol>
              </a:tblGrid>
              <a:tr h="1424170">
                <a:tc gridSpan="2">
                  <a:txBody>
                    <a:bodyPr/>
                    <a:lstStyle/>
                    <a:p>
                      <a:pPr marL="0" marR="0" algn="l">
                        <a:spcBef>
                          <a:spcPts val="0"/>
                        </a:spcBef>
                        <a:spcAft>
                          <a:spcPts val="0"/>
                        </a:spcAft>
                      </a:pPr>
                      <a:r>
                        <a:rPr lang="en-US" sz="2800" b="1" i="1" dirty="0">
                          <a:solidFill>
                            <a:schemeClr val="tx1"/>
                          </a:solidFill>
                          <a:effectLst/>
                          <a:latin typeface="+mj-lt"/>
                        </a:rPr>
                        <a:t>CHART #2 - If LVEF is reduced, or normal with myocardial disease</a:t>
                      </a:r>
                      <a:r>
                        <a:rPr lang="en-US" sz="2800" b="0" i="1" dirty="0">
                          <a:solidFill>
                            <a:schemeClr val="tx1"/>
                          </a:solidFill>
                          <a:effectLst/>
                          <a:latin typeface="+mj-lt"/>
                        </a:rPr>
                        <a:t>…</a:t>
                      </a:r>
                    </a:p>
                    <a:p>
                      <a:pPr marL="0" marR="0" algn="ctr">
                        <a:spcBef>
                          <a:spcPts val="0"/>
                        </a:spcBef>
                        <a:spcAft>
                          <a:spcPts val="0"/>
                        </a:spcAft>
                      </a:pPr>
                      <a:endParaRPr lang="en-US" sz="1200" b="0" i="1" dirty="0">
                        <a:solidFill>
                          <a:schemeClr val="tx1"/>
                        </a:solidFill>
                        <a:effectLst/>
                        <a:latin typeface="+mj-lt"/>
                      </a:endParaRPr>
                    </a:p>
                    <a:p>
                      <a:pPr marL="576263" marR="0" lvl="0" indent="-407988" algn="l">
                        <a:lnSpc>
                          <a:spcPct val="100000"/>
                        </a:lnSpc>
                        <a:spcBef>
                          <a:spcPts val="0"/>
                        </a:spcBef>
                        <a:spcAft>
                          <a:spcPts val="0"/>
                        </a:spcAft>
                        <a:buFont typeface="Wingdings" panose="05000000000000000000" pitchFamily="2" charset="2"/>
                        <a:buChar char="Ø"/>
                        <a:tabLst>
                          <a:tab pos="228600" algn="l"/>
                        </a:tabLst>
                      </a:pPr>
                      <a:r>
                        <a:rPr lang="en-US" sz="2000" b="0" dirty="0">
                          <a:solidFill>
                            <a:schemeClr val="tx1"/>
                          </a:solidFill>
                          <a:effectLst/>
                        </a:rPr>
                        <a:t>E/A ratio can usually predict elevated LAP</a:t>
                      </a:r>
                    </a:p>
                    <a:p>
                      <a:pPr marL="576263" marR="0" lvl="0" indent="-407988" algn="l">
                        <a:lnSpc>
                          <a:spcPct val="100000"/>
                        </a:lnSpc>
                        <a:spcBef>
                          <a:spcPts val="0"/>
                        </a:spcBef>
                        <a:spcAft>
                          <a:spcPts val="0"/>
                        </a:spcAft>
                        <a:buFont typeface="Wingdings" panose="05000000000000000000" pitchFamily="2" charset="2"/>
                        <a:buChar char="Ø"/>
                        <a:tabLst>
                          <a:tab pos="228600" algn="l"/>
                        </a:tabLst>
                      </a:pPr>
                      <a:r>
                        <a:rPr lang="en-US" sz="2000" b="0" dirty="0">
                          <a:solidFill>
                            <a:schemeClr val="tx1"/>
                          </a:solidFill>
                          <a:effectLst/>
                        </a:rPr>
                        <a:t>E-wave DT is a key predictor of outcome</a:t>
                      </a:r>
                      <a:endParaRPr lang="en-US" sz="2000" b="0" i="1" dirty="0">
                        <a:solidFill>
                          <a:schemeClr val="tx1"/>
                        </a:solidFill>
                        <a:effectLst/>
                        <a:latin typeface="+mj-lt"/>
                      </a:endParaRPr>
                    </a:p>
                    <a:p>
                      <a:pPr marL="0" marR="0" algn="ctr">
                        <a:spcBef>
                          <a:spcPts val="0"/>
                        </a:spcBef>
                        <a:spcAft>
                          <a:spcPts val="0"/>
                        </a:spcAft>
                      </a:pPr>
                      <a:endParaRPr lang="en-US" sz="1200" b="0" i="1" dirty="0">
                        <a:solidFill>
                          <a:schemeClr val="tx1"/>
                        </a:solidFill>
                        <a:effectLst/>
                        <a:latin typeface="+mj-lt"/>
                      </a:endParaRPr>
                    </a:p>
                  </a:txBody>
                  <a:tcPr marL="67881" marR="67881" marT="0" marB="0">
                    <a:lnL w="12700" cap="flat" cmpd="sng" algn="ctr">
                      <a:solidFill>
                        <a:schemeClr val="tx1"/>
                      </a:solidFill>
                      <a:prstDash val="solid"/>
                      <a:round/>
                      <a:headEnd type="none" w="med" len="med"/>
                      <a:tailEnd type="none" w="med" len="med"/>
                    </a:lnL>
                    <a:lnR w="285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1" dirty="0">
                          <a:solidFill>
                            <a:schemeClr val="tx1"/>
                          </a:solidFill>
                          <a:effectLst/>
                          <a:latin typeface="+mn-lt"/>
                        </a:rPr>
                        <a:t>REPORT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1" dirty="0">
                          <a:solidFill>
                            <a:schemeClr val="tx1"/>
                          </a:solidFill>
                          <a:effectLst/>
                          <a:latin typeface="+mn-lt"/>
                        </a:rPr>
                        <a:t>DIASTOLIC DYSFUNCTION</a:t>
                      </a:r>
                      <a:endParaRPr lang="en-US" sz="2000" b="0" i="1" dirty="0">
                        <a:solidFill>
                          <a:schemeClr val="tx1"/>
                        </a:solidFill>
                        <a:effectLst/>
                        <a:latin typeface="+mn-lt"/>
                        <a:ea typeface="Times New Roman" panose="02020603050405020304" pitchFamily="18" charset="0"/>
                      </a:endParaRPr>
                    </a:p>
                    <a:p>
                      <a:pPr marL="0" marR="0" algn="ctr">
                        <a:spcBef>
                          <a:spcPts val="0"/>
                        </a:spcBef>
                        <a:spcAft>
                          <a:spcPts val="0"/>
                        </a:spcAft>
                      </a:pPr>
                      <a:endParaRPr lang="en-US" sz="800" b="0" i="1" dirty="0">
                        <a:solidFill>
                          <a:schemeClr val="tx1"/>
                        </a:solidFill>
                        <a:effectLst/>
                        <a:latin typeface="+mj-lt"/>
                      </a:endParaRPr>
                    </a:p>
                  </a:txBody>
                  <a:tcPr marL="67881" marR="67881" marT="0" marB="0">
                    <a:lnL w="2857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994876667"/>
                  </a:ext>
                </a:extLst>
              </a:tr>
              <a:tr h="763163">
                <a:tc gridSpan="2">
                  <a:txBody>
                    <a:bodyPr/>
                    <a:lstStyle/>
                    <a:p>
                      <a:pPr marL="0" marR="0">
                        <a:spcBef>
                          <a:spcPts val="0"/>
                        </a:spcBef>
                        <a:spcAft>
                          <a:spcPts val="0"/>
                        </a:spcAft>
                      </a:pPr>
                      <a:endParaRPr lang="en-US" sz="1400" b="0" dirty="0">
                        <a:effectLst/>
                      </a:endParaRPr>
                    </a:p>
                    <a:p>
                      <a:pPr marL="0" marR="0">
                        <a:spcBef>
                          <a:spcPts val="0"/>
                        </a:spcBef>
                        <a:spcAft>
                          <a:spcPts val="0"/>
                        </a:spcAft>
                      </a:pPr>
                      <a:r>
                        <a:rPr lang="en-US" sz="2000" b="0" dirty="0">
                          <a:effectLst/>
                        </a:rPr>
                        <a:t>1) If E/A ≤ 0.8 with E-wave </a:t>
                      </a:r>
                      <a:r>
                        <a:rPr lang="en-US" sz="1800" kern="1200" dirty="0">
                          <a:solidFill>
                            <a:schemeClr val="dk1"/>
                          </a:solidFill>
                          <a:effectLst/>
                          <a:latin typeface="+mn-lt"/>
                          <a:ea typeface="+mn-ea"/>
                          <a:cs typeface="+mn-cs"/>
                        </a:rPr>
                        <a:t>≤</a:t>
                      </a:r>
                      <a:r>
                        <a:rPr lang="en-US" sz="2000" b="0" dirty="0">
                          <a:effectLst/>
                        </a:rPr>
                        <a:t> 50 cm/s, then LAP is normal </a:t>
                      </a:r>
                      <a:r>
                        <a:rPr lang="en-US" sz="2000" dirty="0">
                          <a:effectLst/>
                        </a:rPr>
                        <a:t>or low</a:t>
                      </a:r>
                    </a:p>
                    <a:p>
                      <a:pPr marL="0" marR="0">
                        <a:spcBef>
                          <a:spcPts val="0"/>
                        </a:spcBef>
                        <a:spcAft>
                          <a:spcPts val="0"/>
                        </a:spcAft>
                      </a:pPr>
                      <a:r>
                        <a:rPr lang="en-US" sz="1400" dirty="0">
                          <a:effectLst/>
                        </a:rPr>
                        <a:t> </a:t>
                      </a:r>
                      <a:endParaRPr lang="en-US" sz="1400" dirty="0">
                        <a:effectLst/>
                        <a:latin typeface="Courier New" panose="02070309020205020404" pitchFamily="49" charset="0"/>
                        <a:ea typeface="Times New Roman" panose="02020603050405020304" pitchFamily="18" charset="0"/>
                      </a:endParaRPr>
                    </a:p>
                  </a:txBody>
                  <a:tcPr marL="67881" marR="67881" marT="0" marB="0">
                    <a:lnL w="12700" cap="flat" cmpd="sng" algn="ctr">
                      <a:solidFill>
                        <a:schemeClr val="tx1"/>
                      </a:solidFill>
                      <a:prstDash val="solid"/>
                      <a:round/>
                      <a:headEnd type="none" w="med" len="med"/>
                      <a:tailEnd type="none" w="med" len="med"/>
                    </a:lnL>
                    <a:lnR w="28575"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tc>
                  <a:txBody>
                    <a:bodyPr/>
                    <a:lstStyle/>
                    <a:p>
                      <a:pPr marL="0" marR="0" algn="ctr">
                        <a:spcBef>
                          <a:spcPts val="0"/>
                        </a:spcBef>
                        <a:spcAft>
                          <a:spcPts val="0"/>
                        </a:spcAft>
                      </a:pPr>
                      <a:r>
                        <a:rPr lang="en-US" sz="1400" b="1" i="1" dirty="0">
                          <a:effectLst/>
                        </a:rPr>
                        <a:t> </a:t>
                      </a:r>
                    </a:p>
                    <a:p>
                      <a:pPr marL="0" marR="0" algn="ctr">
                        <a:spcBef>
                          <a:spcPts val="0"/>
                        </a:spcBef>
                        <a:spcAft>
                          <a:spcPts val="0"/>
                        </a:spcAft>
                      </a:pPr>
                      <a:r>
                        <a:rPr lang="en-US" sz="2000" b="1" i="1" dirty="0">
                          <a:effectLst/>
                        </a:rPr>
                        <a:t>GRADE I</a:t>
                      </a:r>
                    </a:p>
                  </a:txBody>
                  <a:tcPr marL="67881" marR="67881" marT="0" marB="0">
                    <a:lnL w="2857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022838554"/>
                  </a:ext>
                </a:extLst>
              </a:tr>
              <a:tr h="1231314">
                <a:tc rowSpan="2">
                  <a:txBody>
                    <a:bodyPr/>
                    <a:lstStyle/>
                    <a:p>
                      <a:pPr marL="0" marR="0">
                        <a:lnSpc>
                          <a:spcPct val="100000"/>
                        </a:lnSpc>
                        <a:spcBef>
                          <a:spcPts val="0"/>
                        </a:spcBef>
                        <a:spcAft>
                          <a:spcPts val="0"/>
                        </a:spcAft>
                      </a:pPr>
                      <a:endParaRPr lang="en-US" sz="1200" b="0" dirty="0">
                        <a:effectLst/>
                      </a:endParaRPr>
                    </a:p>
                    <a:p>
                      <a:pPr marL="0" marR="0">
                        <a:lnSpc>
                          <a:spcPct val="100000"/>
                        </a:lnSpc>
                        <a:spcBef>
                          <a:spcPts val="0"/>
                        </a:spcBef>
                        <a:spcAft>
                          <a:spcPts val="0"/>
                        </a:spcAft>
                      </a:pPr>
                      <a:r>
                        <a:rPr lang="en-US" sz="2000" b="0" dirty="0">
                          <a:effectLst/>
                        </a:rPr>
                        <a:t>2) If E/A </a:t>
                      </a:r>
                      <a:r>
                        <a:rPr lang="en-US" sz="2000" kern="1200" dirty="0">
                          <a:solidFill>
                            <a:schemeClr val="dk1"/>
                          </a:solidFill>
                          <a:effectLst/>
                          <a:latin typeface="+mn-lt"/>
                          <a:ea typeface="+mn-ea"/>
                          <a:cs typeface="+mn-cs"/>
                        </a:rPr>
                        <a:t>≤</a:t>
                      </a:r>
                      <a:r>
                        <a:rPr lang="en-US" sz="2000" b="0" dirty="0">
                          <a:effectLst/>
                        </a:rPr>
                        <a:t> 0.8 with E-wave &gt; 50 cm/s or </a:t>
                      </a:r>
                    </a:p>
                    <a:p>
                      <a:pPr marL="0" marR="0">
                        <a:lnSpc>
                          <a:spcPct val="100000"/>
                        </a:lnSpc>
                        <a:spcBef>
                          <a:spcPts val="0"/>
                        </a:spcBef>
                        <a:spcAft>
                          <a:spcPts val="0"/>
                        </a:spcAft>
                      </a:pPr>
                      <a:r>
                        <a:rPr lang="en-US" sz="2000" b="0" dirty="0">
                          <a:effectLst/>
                        </a:rPr>
                        <a:t>     if E/A is between 0.8 - 2, </a:t>
                      </a:r>
                    </a:p>
                    <a:p>
                      <a:pPr marL="0" marR="0">
                        <a:lnSpc>
                          <a:spcPct val="100000"/>
                        </a:lnSpc>
                        <a:spcBef>
                          <a:spcPts val="0"/>
                        </a:spcBef>
                        <a:spcAft>
                          <a:spcPts val="0"/>
                        </a:spcAft>
                      </a:pPr>
                      <a:r>
                        <a:rPr lang="en-US" sz="2000" b="0" i="0" dirty="0">
                          <a:effectLst/>
                        </a:rPr>
                        <a:t>     </a:t>
                      </a:r>
                      <a:r>
                        <a:rPr lang="en-US" sz="2000" i="0" dirty="0">
                          <a:effectLst/>
                        </a:rPr>
                        <a:t>assess</a:t>
                      </a:r>
                      <a:r>
                        <a:rPr lang="en-US" sz="2000" i="1" dirty="0">
                          <a:effectLst/>
                        </a:rPr>
                        <a:t> three additional parameters:</a:t>
                      </a:r>
                    </a:p>
                    <a:p>
                      <a:pPr marL="0" marR="0">
                        <a:lnSpc>
                          <a:spcPct val="100000"/>
                        </a:lnSpc>
                        <a:spcBef>
                          <a:spcPts val="0"/>
                        </a:spcBef>
                        <a:spcAft>
                          <a:spcPts val="0"/>
                        </a:spcAft>
                      </a:pPr>
                      <a:endParaRPr lang="en-US" sz="1400" i="1" dirty="0">
                        <a:effectLst/>
                      </a:endParaRPr>
                    </a:p>
                    <a:p>
                      <a:pPr marL="0" marR="0">
                        <a:lnSpc>
                          <a:spcPct val="100000"/>
                        </a:lnSpc>
                        <a:spcBef>
                          <a:spcPts val="0"/>
                        </a:spcBef>
                        <a:spcAft>
                          <a:spcPts val="0"/>
                        </a:spcAft>
                      </a:pPr>
                      <a:endParaRPr lang="en-US" sz="100" i="1" dirty="0">
                        <a:effectLst/>
                      </a:endParaRPr>
                    </a:p>
                    <a:p>
                      <a:pPr marL="800100" marR="0" indent="-452438">
                        <a:lnSpc>
                          <a:spcPct val="100000"/>
                        </a:lnSpc>
                        <a:spcBef>
                          <a:spcPts val="0"/>
                        </a:spcBef>
                        <a:spcAft>
                          <a:spcPts val="0"/>
                        </a:spcAft>
                        <a:buFont typeface="Wingdings" panose="05000000000000000000" pitchFamily="2" charset="2"/>
                        <a:buChar char="v"/>
                      </a:pPr>
                      <a:r>
                        <a:rPr lang="en-US" sz="2000" dirty="0">
                          <a:effectLst/>
                        </a:rPr>
                        <a:t>E/e’ </a:t>
                      </a:r>
                      <a:r>
                        <a:rPr lang="en-US" sz="1600" baseline="0" dirty="0">
                          <a:effectLst/>
                        </a:rPr>
                        <a:t>(avg lat &amp; sep wall) </a:t>
                      </a:r>
                      <a:r>
                        <a:rPr lang="en-US" sz="2000" dirty="0">
                          <a:effectLst/>
                        </a:rPr>
                        <a:t>&gt; 14</a:t>
                      </a:r>
                    </a:p>
                    <a:p>
                      <a:pPr marL="800100" marR="0" indent="-452438">
                        <a:lnSpc>
                          <a:spcPct val="100000"/>
                        </a:lnSpc>
                        <a:spcBef>
                          <a:spcPts val="0"/>
                        </a:spcBef>
                        <a:spcAft>
                          <a:spcPts val="0"/>
                        </a:spcAft>
                        <a:buFont typeface="Wingdings" panose="05000000000000000000" pitchFamily="2" charset="2"/>
                        <a:buChar char="v"/>
                      </a:pPr>
                      <a:endParaRPr lang="en-US" sz="600" dirty="0">
                        <a:effectLst/>
                      </a:endParaRPr>
                    </a:p>
                    <a:p>
                      <a:pPr marL="804863" marR="0" indent="-457200">
                        <a:lnSpc>
                          <a:spcPct val="100000"/>
                        </a:lnSpc>
                        <a:spcBef>
                          <a:spcPts val="0"/>
                        </a:spcBef>
                        <a:spcAft>
                          <a:spcPts val="0"/>
                        </a:spcAft>
                        <a:buFont typeface="Wingdings" panose="05000000000000000000" pitchFamily="2" charset="2"/>
                        <a:buChar char="v"/>
                        <a:tabLst>
                          <a:tab pos="804863" algn="l"/>
                        </a:tabLst>
                      </a:pPr>
                      <a:r>
                        <a:rPr lang="en-US" sz="2000" dirty="0">
                          <a:effectLst/>
                        </a:rPr>
                        <a:t>peak TRV &gt; 2.8 m/s    </a:t>
                      </a:r>
                    </a:p>
                    <a:p>
                      <a:pPr marL="804863" marR="0" indent="-457200">
                        <a:lnSpc>
                          <a:spcPct val="100000"/>
                        </a:lnSpc>
                        <a:spcBef>
                          <a:spcPts val="0"/>
                        </a:spcBef>
                        <a:spcAft>
                          <a:spcPts val="0"/>
                        </a:spcAft>
                        <a:buFont typeface="Wingdings" panose="05000000000000000000" pitchFamily="2" charset="2"/>
                        <a:buChar char="v"/>
                        <a:tabLst>
                          <a:tab pos="897255" algn="l"/>
                        </a:tabLst>
                      </a:pPr>
                      <a:endParaRPr lang="en-US" sz="600" dirty="0">
                        <a:effectLst/>
                      </a:endParaRPr>
                    </a:p>
                    <a:p>
                      <a:pPr marL="804863" marR="0" indent="-457200">
                        <a:lnSpc>
                          <a:spcPct val="100000"/>
                        </a:lnSpc>
                        <a:spcBef>
                          <a:spcPts val="0"/>
                        </a:spcBef>
                        <a:spcAft>
                          <a:spcPts val="0"/>
                        </a:spcAft>
                        <a:buFont typeface="Wingdings" panose="05000000000000000000" pitchFamily="2" charset="2"/>
                        <a:buChar char="v"/>
                      </a:pPr>
                      <a:r>
                        <a:rPr lang="en-US" sz="2000" dirty="0">
                          <a:effectLst/>
                        </a:rPr>
                        <a:t>LAVi &gt; 34 mL/m</a:t>
                      </a:r>
                      <a:r>
                        <a:rPr lang="en-US" sz="2000" baseline="30000" dirty="0">
                          <a:effectLst/>
                        </a:rPr>
                        <a:t>2</a:t>
                      </a:r>
                    </a:p>
                    <a:p>
                      <a:pPr marL="457200" marR="0" indent="0">
                        <a:lnSpc>
                          <a:spcPct val="100000"/>
                        </a:lnSpc>
                        <a:spcBef>
                          <a:spcPts val="0"/>
                        </a:spcBef>
                        <a:spcAft>
                          <a:spcPts val="0"/>
                        </a:spcAft>
                        <a:buFont typeface="Arial" panose="020B0604020202020204" pitchFamily="34" charset="0"/>
                        <a:buNone/>
                      </a:pPr>
                      <a:endParaRPr lang="en-US" sz="800" baseline="30000" dirty="0">
                        <a:effectLst/>
                      </a:endParaRPr>
                    </a:p>
                  </a:txBody>
                  <a:tcPr marL="67881" marR="67881" marT="0" marB="0">
                    <a:lnL w="12700" cap="flat" cmpd="sng" algn="ctr">
                      <a:solidFill>
                        <a:schemeClr val="tx1"/>
                      </a:solidFill>
                      <a:prstDash val="solid"/>
                      <a:round/>
                      <a:headEnd type="none" w="med" len="med"/>
                      <a:tailEnd type="none" w="med" len="med"/>
                    </a:lnL>
                    <a:lnR w="28575" cap="flat" cmpd="sng" algn="ctr">
                      <a:solidFill>
                        <a:schemeClr val="tx1"/>
                      </a:solidFill>
                      <a:prstDash val="sysDot"/>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2000" dirty="0">
                          <a:effectLst/>
                        </a:rPr>
                        <a:t>If 2 or 3 of the three additional </a:t>
                      </a:r>
                    </a:p>
                    <a:p>
                      <a:pPr marL="0" marR="0" algn="ctr">
                        <a:spcBef>
                          <a:spcPts val="0"/>
                        </a:spcBef>
                        <a:spcAft>
                          <a:spcPts val="0"/>
                        </a:spcAft>
                      </a:pPr>
                      <a:r>
                        <a:rPr lang="en-US" sz="2000" dirty="0">
                          <a:effectLst/>
                        </a:rPr>
                        <a:t>parameters are negative, </a:t>
                      </a:r>
                    </a:p>
                    <a:p>
                      <a:pPr marL="0" marR="0" algn="ctr">
                        <a:spcBef>
                          <a:spcPts val="0"/>
                        </a:spcBef>
                        <a:spcAft>
                          <a:spcPts val="0"/>
                        </a:spcAft>
                      </a:pPr>
                      <a:r>
                        <a:rPr lang="en-US" sz="2000" dirty="0">
                          <a:effectLst/>
                        </a:rPr>
                        <a:t>then LAP is normal.</a:t>
                      </a:r>
                    </a:p>
                    <a:p>
                      <a:pPr marL="0" marR="0" algn="ctr">
                        <a:spcBef>
                          <a:spcPts val="0"/>
                        </a:spcBef>
                        <a:spcAft>
                          <a:spcPts val="0"/>
                        </a:spcAft>
                      </a:pPr>
                      <a:endParaRPr lang="en-US" sz="1400" dirty="0">
                        <a:effectLst/>
                      </a:endParaRPr>
                    </a:p>
                  </a:txBody>
                  <a:tcPr marL="67881" marR="67881" marT="0" marB="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ysDot"/>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800" b="1" i="1" dirty="0">
                          <a:effectLst/>
                        </a:rPr>
                        <a:t> </a:t>
                      </a:r>
                    </a:p>
                    <a:p>
                      <a:pPr marL="0" marR="0" algn="ctr">
                        <a:spcBef>
                          <a:spcPts val="0"/>
                        </a:spcBef>
                        <a:spcAft>
                          <a:spcPts val="0"/>
                        </a:spcAft>
                      </a:pPr>
                      <a:endParaRPr lang="en-US" sz="1600" b="1" i="1" dirty="0">
                        <a:effectLst/>
                      </a:endParaRPr>
                    </a:p>
                    <a:p>
                      <a:pPr marL="0" marR="0" algn="ctr">
                        <a:spcBef>
                          <a:spcPts val="0"/>
                        </a:spcBef>
                        <a:spcAft>
                          <a:spcPts val="0"/>
                        </a:spcAft>
                      </a:pPr>
                      <a:r>
                        <a:rPr lang="en-US" sz="2000" b="1" i="1" dirty="0">
                          <a:effectLst/>
                        </a:rPr>
                        <a:t>GRADE I</a:t>
                      </a:r>
                    </a:p>
                    <a:p>
                      <a:pPr marL="0" marR="0" algn="ctr">
                        <a:spcBef>
                          <a:spcPts val="0"/>
                        </a:spcBef>
                        <a:spcAft>
                          <a:spcPts val="0"/>
                        </a:spcAft>
                      </a:pPr>
                      <a:r>
                        <a:rPr lang="en-US" sz="2000" b="1" i="1" dirty="0">
                          <a:effectLst/>
                        </a:rPr>
                        <a:t> </a:t>
                      </a:r>
                      <a:endParaRPr lang="en-US" sz="2000" b="1" i="1" dirty="0">
                        <a:effectLst/>
                        <a:latin typeface="Courier New" panose="02070309020205020404" pitchFamily="49" charset="0"/>
                        <a:ea typeface="Times New Roman" panose="02020603050405020304" pitchFamily="18" charset="0"/>
                      </a:endParaRPr>
                    </a:p>
                  </a:txBody>
                  <a:tcPr marL="67881" marR="67881" marT="0" marB="0">
                    <a:lnL w="2857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ysDot"/>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86467896"/>
                  </a:ext>
                </a:extLst>
              </a:tr>
              <a:tr h="1275819">
                <a:tc vMerge="1">
                  <a:txBody>
                    <a:bodyPr/>
                    <a:lstStyle/>
                    <a:p>
                      <a:endParaRPr lang="en-US"/>
                    </a:p>
                  </a:txBody>
                  <a:tcPr/>
                </a:tc>
                <a:tc>
                  <a:txBody>
                    <a:bodyPr/>
                    <a:lstStyle/>
                    <a:p>
                      <a:pPr marL="0" marR="0" algn="ctr">
                        <a:spcBef>
                          <a:spcPts val="0"/>
                        </a:spcBef>
                        <a:spcAft>
                          <a:spcPts val="0"/>
                        </a:spcAft>
                      </a:pPr>
                      <a:endParaRPr lang="en-US" sz="1400" dirty="0">
                        <a:effectLst/>
                      </a:endParaRPr>
                    </a:p>
                    <a:p>
                      <a:pPr marL="0" marR="0" algn="ctr">
                        <a:spcBef>
                          <a:spcPts val="0"/>
                        </a:spcBef>
                        <a:spcAft>
                          <a:spcPts val="0"/>
                        </a:spcAft>
                      </a:pPr>
                      <a:r>
                        <a:rPr lang="en-US" sz="2000" dirty="0">
                          <a:effectLst/>
                        </a:rPr>
                        <a:t>If 2 or 3 of the three additional </a:t>
                      </a:r>
                    </a:p>
                    <a:p>
                      <a:pPr marL="0" marR="0" algn="ctr">
                        <a:spcBef>
                          <a:spcPts val="0"/>
                        </a:spcBef>
                        <a:spcAft>
                          <a:spcPts val="0"/>
                        </a:spcAft>
                      </a:pPr>
                      <a:r>
                        <a:rPr lang="en-US" sz="2000" dirty="0">
                          <a:effectLst/>
                        </a:rPr>
                        <a:t>parameters are positive, </a:t>
                      </a:r>
                    </a:p>
                    <a:p>
                      <a:pPr marL="0" marR="0" algn="ctr">
                        <a:spcBef>
                          <a:spcPts val="0"/>
                        </a:spcBef>
                        <a:spcAft>
                          <a:spcPts val="0"/>
                        </a:spcAft>
                      </a:pPr>
                      <a:r>
                        <a:rPr lang="en-US" sz="2000" dirty="0">
                          <a:effectLst/>
                        </a:rPr>
                        <a:t>then LAP is elevated. </a:t>
                      </a:r>
                    </a:p>
                    <a:p>
                      <a:pPr marL="0" marR="0" algn="ctr">
                        <a:spcBef>
                          <a:spcPts val="0"/>
                        </a:spcBef>
                        <a:spcAft>
                          <a:spcPts val="0"/>
                        </a:spcAft>
                      </a:pPr>
                      <a:endParaRPr lang="en-US" sz="1400" dirty="0">
                        <a:effectLst/>
                        <a:latin typeface="Comic Sans MS" panose="030F0702030302020204" pitchFamily="66" charset="0"/>
                        <a:ea typeface="Times New Roman" panose="02020603050405020304" pitchFamily="18" charset="0"/>
                      </a:endParaRPr>
                    </a:p>
                  </a:txBody>
                  <a:tcPr marL="67881" marR="67881" marT="0" marB="0">
                    <a:lnL w="28575" cap="flat" cmpd="sng" algn="ctr">
                      <a:solidFill>
                        <a:schemeClr val="tx1"/>
                      </a:solidFill>
                      <a:prstDash val="sysDot"/>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2000" b="1" i="1" dirty="0">
                          <a:effectLst/>
                        </a:rPr>
                        <a:t> </a:t>
                      </a:r>
                    </a:p>
                    <a:p>
                      <a:pPr marL="0" marR="0" algn="ctr">
                        <a:spcBef>
                          <a:spcPts val="0"/>
                        </a:spcBef>
                        <a:spcAft>
                          <a:spcPts val="0"/>
                        </a:spcAft>
                      </a:pPr>
                      <a:endParaRPr lang="en-US" sz="1200" b="1" i="1" dirty="0">
                        <a:effectLst/>
                      </a:endParaRPr>
                    </a:p>
                    <a:p>
                      <a:pPr marL="0" marR="0" algn="ctr">
                        <a:spcBef>
                          <a:spcPts val="0"/>
                        </a:spcBef>
                        <a:spcAft>
                          <a:spcPts val="0"/>
                        </a:spcAft>
                      </a:pPr>
                      <a:r>
                        <a:rPr lang="en-US" sz="2000" b="1" i="1" dirty="0">
                          <a:effectLst/>
                        </a:rPr>
                        <a:t>GRADE II</a:t>
                      </a:r>
                      <a:endParaRPr lang="en-US" sz="2000" b="1" i="1" dirty="0">
                        <a:effectLst/>
                        <a:latin typeface="Courier New" panose="02070309020205020404" pitchFamily="49" charset="0"/>
                        <a:ea typeface="Times New Roman" panose="02020603050405020304" pitchFamily="18" charset="0"/>
                      </a:endParaRPr>
                    </a:p>
                  </a:txBody>
                  <a:tcPr marL="67881" marR="67881" marT="0" marB="0">
                    <a:lnL w="2857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74969718"/>
                  </a:ext>
                </a:extLst>
              </a:tr>
              <a:tr h="779764">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lang="en-US" sz="400" dirty="0">
                        <a:effectLst/>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2000" b="0" dirty="0">
                          <a:effectLst/>
                        </a:rPr>
                        <a:t>3) If E/A ≥ 2, then </a:t>
                      </a:r>
                      <a:r>
                        <a:rPr lang="en-US" sz="2000" dirty="0">
                          <a:effectLst/>
                        </a:rPr>
                        <a:t>LAP is elevated</a:t>
                      </a:r>
                    </a:p>
                  </a:txBody>
                  <a:tcPr marL="67881" marR="67881" marT="0" marB="0">
                    <a:lnL w="12700" cap="flat" cmpd="sng" algn="ctr">
                      <a:solidFill>
                        <a:schemeClr val="tx1"/>
                      </a:solidFill>
                      <a:prstDash val="solid"/>
                      <a:round/>
                      <a:headEnd type="none" w="med" len="med"/>
                      <a:tailEnd type="none" w="med" len="med"/>
                    </a:lnL>
                    <a:lnR w="28575" cap="flat" cmpd="sng" algn="ctr">
                      <a:solidFill>
                        <a:schemeClr val="tx1"/>
                      </a:solidFill>
                      <a:prstDash val="sysDot"/>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pPr marL="0" marR="0" algn="ctr">
                        <a:spcBef>
                          <a:spcPts val="0"/>
                        </a:spcBef>
                        <a:spcAft>
                          <a:spcPts val="0"/>
                        </a:spcAft>
                      </a:pPr>
                      <a:endParaRPr lang="en-US" sz="1600" dirty="0">
                        <a:effectLst/>
                        <a:latin typeface="Courier New" panose="02070309020205020404" pitchFamily="49" charset="0"/>
                        <a:ea typeface="Times New Roman" panose="02020603050405020304" pitchFamily="18" charset="0"/>
                      </a:endParaRPr>
                    </a:p>
                  </a:txBody>
                  <a:tcPr marL="67881" marR="6788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marL="0" marR="0" algn="ctr">
                        <a:spcBef>
                          <a:spcPts val="0"/>
                        </a:spcBef>
                        <a:spcAft>
                          <a:spcPts val="0"/>
                        </a:spcAft>
                      </a:pPr>
                      <a:endParaRPr lang="en-US" sz="1400" i="1" dirty="0">
                        <a:effectLst/>
                        <a:latin typeface="+mn-lt"/>
                        <a:ea typeface="Times New Roman" panose="02020603050405020304" pitchFamily="18" charset="0"/>
                      </a:endParaRPr>
                    </a:p>
                    <a:p>
                      <a:pPr marL="0" marR="0" algn="ctr">
                        <a:spcBef>
                          <a:spcPts val="0"/>
                        </a:spcBef>
                        <a:spcAft>
                          <a:spcPts val="0"/>
                        </a:spcAft>
                      </a:pPr>
                      <a:r>
                        <a:rPr lang="en-US" sz="2000" b="1" i="1" dirty="0">
                          <a:solidFill>
                            <a:schemeClr val="tx1"/>
                          </a:solidFill>
                          <a:effectLst/>
                          <a:latin typeface="+mn-lt"/>
                          <a:ea typeface="Times New Roman" panose="02020603050405020304" pitchFamily="18" charset="0"/>
                        </a:rPr>
                        <a:t>GRADE III</a:t>
                      </a:r>
                    </a:p>
                  </a:txBody>
                  <a:tcPr marL="67881" marR="67881" marT="0" marB="0">
                    <a:lnL w="28575"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27668542"/>
                  </a:ext>
                </a:extLst>
              </a:tr>
            </a:tbl>
          </a:graphicData>
        </a:graphic>
      </p:graphicFrame>
      <p:sp>
        <p:nvSpPr>
          <p:cNvPr id="4" name="Arrow: Right 3">
            <a:extLst>
              <a:ext uri="{FF2B5EF4-FFF2-40B4-BE49-F238E27FC236}">
                <a16:creationId xmlns:a16="http://schemas.microsoft.com/office/drawing/2014/main" id="{C48AB8D7-87B4-4E15-AB5E-9C8CEBF503C5}"/>
              </a:ext>
            </a:extLst>
          </p:cNvPr>
          <p:cNvSpPr/>
          <p:nvPr/>
        </p:nvSpPr>
        <p:spPr>
          <a:xfrm>
            <a:off x="10035343" y="4196223"/>
            <a:ext cx="402222" cy="263459"/>
          </a:xfrm>
          <a:prstGeom prst="rightArrow">
            <a:avLst/>
          </a:prstGeom>
          <a:solidFill>
            <a:schemeClr val="accent4">
              <a:lumMod val="65000"/>
            </a:schemeClr>
          </a:soli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 name="Arrow: Right 7">
            <a:extLst>
              <a:ext uri="{FF2B5EF4-FFF2-40B4-BE49-F238E27FC236}">
                <a16:creationId xmlns:a16="http://schemas.microsoft.com/office/drawing/2014/main" id="{9FD84BBC-457C-4017-9EE2-06D56D97BFEF}"/>
              </a:ext>
            </a:extLst>
          </p:cNvPr>
          <p:cNvSpPr/>
          <p:nvPr/>
        </p:nvSpPr>
        <p:spPr>
          <a:xfrm>
            <a:off x="10035343" y="2903921"/>
            <a:ext cx="402222" cy="263459"/>
          </a:xfrm>
          <a:prstGeom prst="rightArrow">
            <a:avLst/>
          </a:prstGeom>
          <a:solidFill>
            <a:schemeClr val="accent5">
              <a:lumMod val="20000"/>
              <a:lumOff val="80000"/>
            </a:schemeClr>
          </a:soli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 name="Arrow: Right 8">
            <a:extLst>
              <a:ext uri="{FF2B5EF4-FFF2-40B4-BE49-F238E27FC236}">
                <a16:creationId xmlns:a16="http://schemas.microsoft.com/office/drawing/2014/main" id="{638578EB-07AC-489F-8ED2-4E3247960335}"/>
              </a:ext>
            </a:extLst>
          </p:cNvPr>
          <p:cNvSpPr/>
          <p:nvPr/>
        </p:nvSpPr>
        <p:spPr>
          <a:xfrm>
            <a:off x="10035343" y="5283083"/>
            <a:ext cx="402222" cy="263459"/>
          </a:xfrm>
          <a:prstGeom prst="rightArrow">
            <a:avLst/>
          </a:prstGeom>
          <a:solidFill>
            <a:schemeClr val="accent3">
              <a:lumMod val="50000"/>
            </a:schemeClr>
          </a:soli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 name="Arrow: Right 6">
            <a:extLst>
              <a:ext uri="{FF2B5EF4-FFF2-40B4-BE49-F238E27FC236}">
                <a16:creationId xmlns:a16="http://schemas.microsoft.com/office/drawing/2014/main" id="{430F169E-EC24-41A0-9698-CE5BABEEBB03}"/>
              </a:ext>
            </a:extLst>
          </p:cNvPr>
          <p:cNvSpPr/>
          <p:nvPr/>
        </p:nvSpPr>
        <p:spPr>
          <a:xfrm rot="20625345">
            <a:off x="5440583" y="3218108"/>
            <a:ext cx="402222" cy="277034"/>
          </a:xfrm>
          <a:prstGeom prst="rightArrow">
            <a:avLst/>
          </a:prstGeom>
          <a:solidFill>
            <a:schemeClr val="accent5">
              <a:lumMod val="20000"/>
              <a:lumOff val="80000"/>
            </a:schemeClr>
          </a:soli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 name="Arrow: Right 9">
            <a:extLst>
              <a:ext uri="{FF2B5EF4-FFF2-40B4-BE49-F238E27FC236}">
                <a16:creationId xmlns:a16="http://schemas.microsoft.com/office/drawing/2014/main" id="{578AB580-539C-4C8B-9804-C7934972165E}"/>
              </a:ext>
            </a:extLst>
          </p:cNvPr>
          <p:cNvSpPr/>
          <p:nvPr/>
        </p:nvSpPr>
        <p:spPr>
          <a:xfrm rot="1138865">
            <a:off x="5439390" y="3894589"/>
            <a:ext cx="402222" cy="263459"/>
          </a:xfrm>
          <a:prstGeom prst="rightArrow">
            <a:avLst/>
          </a:prstGeom>
          <a:solidFill>
            <a:schemeClr val="accent5">
              <a:lumMod val="60000"/>
              <a:lumOff val="40000"/>
            </a:schemeClr>
          </a:soli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Arrow: Right 10">
            <a:extLst>
              <a:ext uri="{FF2B5EF4-FFF2-40B4-BE49-F238E27FC236}">
                <a16:creationId xmlns:a16="http://schemas.microsoft.com/office/drawing/2014/main" id="{57D100E5-6C14-4E43-A382-18338B34097D}"/>
              </a:ext>
            </a:extLst>
          </p:cNvPr>
          <p:cNvSpPr/>
          <p:nvPr/>
        </p:nvSpPr>
        <p:spPr>
          <a:xfrm>
            <a:off x="10035343" y="1834724"/>
            <a:ext cx="402222" cy="263459"/>
          </a:xfrm>
          <a:prstGeom prst="rightArrow">
            <a:avLst/>
          </a:prstGeom>
          <a:solidFill>
            <a:schemeClr val="accent5">
              <a:lumMod val="20000"/>
              <a:lumOff val="80000"/>
            </a:schemeClr>
          </a:soli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 name="TextBox 5">
            <a:extLst>
              <a:ext uri="{FF2B5EF4-FFF2-40B4-BE49-F238E27FC236}">
                <a16:creationId xmlns:a16="http://schemas.microsoft.com/office/drawing/2014/main" id="{85601AA8-D639-9464-DE45-C1E41A958EC3}"/>
              </a:ext>
            </a:extLst>
          </p:cNvPr>
          <p:cNvSpPr txBox="1"/>
          <p:nvPr/>
        </p:nvSpPr>
        <p:spPr>
          <a:xfrm>
            <a:off x="86988" y="6483903"/>
            <a:ext cx="10214172" cy="261610"/>
          </a:xfrm>
          <a:prstGeom prst="rect">
            <a:avLst/>
          </a:prstGeom>
          <a:noFill/>
        </p:spPr>
        <p:txBody>
          <a:bodyPr wrap="square">
            <a:spAutoFit/>
          </a:bodyPr>
          <a:lstStyle/>
          <a:p>
            <a:r>
              <a:rPr lang="en-US" sz="1050" i="1" dirty="0">
                <a:effectLst/>
                <a:latin typeface="Comic Sans MS" panose="030F0702030302020204" pitchFamily="66" charset="0"/>
                <a:ea typeface="MS Mincho" panose="02020609040205080304" pitchFamily="49" charset="-128"/>
                <a:cs typeface="Times New Roman" panose="02020603050405020304" pitchFamily="18" charset="0"/>
              </a:rPr>
              <a:t>For additional info and scenarios, please refer to the ASE/EACVI Guidelines and Standards; J Am Soc Echocardiogr 2016; 29:277-314</a:t>
            </a:r>
            <a:endParaRPr lang="en-US" sz="2800" dirty="0"/>
          </a:p>
        </p:txBody>
      </p:sp>
    </p:spTree>
    <p:extLst>
      <p:ext uri="{BB962C8B-B14F-4D97-AF65-F5344CB8AC3E}">
        <p14:creationId xmlns:p14="http://schemas.microsoft.com/office/powerpoint/2010/main" val="531145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FDF38B-6D82-43F1-BC59-58A170E2EC9F}"/>
              </a:ext>
            </a:extLst>
          </p:cNvPr>
          <p:cNvSpPr>
            <a:spLocks noGrp="1"/>
          </p:cNvSpPr>
          <p:nvPr>
            <p:ph type="sldNum" sz="quarter" idx="12"/>
          </p:nvPr>
        </p:nvSpPr>
        <p:spPr/>
        <p:txBody>
          <a:bodyPr/>
          <a:lstStyle/>
          <a:p>
            <a:fld id="{6D22F896-40B5-4ADD-8801-0D06FADFA095}" type="slidenum">
              <a:rPr lang="en-US" smtClean="0"/>
              <a:t>23</a:t>
            </a:fld>
            <a:endParaRPr lang="en-US" dirty="0"/>
          </a:p>
        </p:txBody>
      </p:sp>
      <p:graphicFrame>
        <p:nvGraphicFramePr>
          <p:cNvPr id="4" name="Diagram 3">
            <a:extLst>
              <a:ext uri="{FF2B5EF4-FFF2-40B4-BE49-F238E27FC236}">
                <a16:creationId xmlns:a16="http://schemas.microsoft.com/office/drawing/2014/main" id="{C0A62E1D-F82C-4976-85F8-6F2531083E32}"/>
              </a:ext>
            </a:extLst>
          </p:cNvPr>
          <p:cNvGraphicFramePr/>
          <p:nvPr>
            <p:extLst>
              <p:ext uri="{D42A27DB-BD31-4B8C-83A1-F6EECF244321}">
                <p14:modId xmlns:p14="http://schemas.microsoft.com/office/powerpoint/2010/main" val="3312279304"/>
              </p:ext>
            </p:extLst>
          </p:nvPr>
        </p:nvGraphicFramePr>
        <p:xfrm>
          <a:off x="2148744" y="125058"/>
          <a:ext cx="8595970" cy="5869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Heart 5">
            <a:extLst>
              <a:ext uri="{FF2B5EF4-FFF2-40B4-BE49-F238E27FC236}">
                <a16:creationId xmlns:a16="http://schemas.microsoft.com/office/drawing/2014/main" id="{40588A0F-C5AB-469E-9F4A-765D069232FB}"/>
              </a:ext>
            </a:extLst>
          </p:cNvPr>
          <p:cNvSpPr/>
          <p:nvPr/>
        </p:nvSpPr>
        <p:spPr>
          <a:xfrm>
            <a:off x="8280242" y="4265979"/>
            <a:ext cx="1620215" cy="1728297"/>
          </a:xfrm>
          <a:prstGeom prst="heart">
            <a:avLst/>
          </a:prstGeom>
          <a:solidFill>
            <a:schemeClr val="accent6">
              <a:lumMod val="60000"/>
              <a:lumOff val="40000"/>
            </a:schemeClr>
          </a:solidFill>
          <a:ln w="38100">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788528C-B94A-4FD8-8F92-C787B0330345}"/>
              </a:ext>
            </a:extLst>
          </p:cNvPr>
          <p:cNvSpPr txBox="1"/>
          <p:nvPr/>
        </p:nvSpPr>
        <p:spPr>
          <a:xfrm rot="21318036">
            <a:off x="3433412" y="5242210"/>
            <a:ext cx="1168292" cy="400110"/>
          </a:xfrm>
          <a:prstGeom prst="rect">
            <a:avLst/>
          </a:prstGeom>
          <a:noFill/>
        </p:spPr>
        <p:txBody>
          <a:bodyPr wrap="square" rtlCol="0">
            <a:spAutoFit/>
          </a:bodyPr>
          <a:lstStyle/>
          <a:p>
            <a:r>
              <a:rPr lang="en-US" sz="2000" dirty="0">
                <a:solidFill>
                  <a:schemeClr val="accent4"/>
                </a:solidFill>
                <a:latin typeface="Gabriola" panose="04040605051002020D02" pitchFamily="82" charset="0"/>
              </a:rPr>
              <a:t>POP QUIZ!</a:t>
            </a:r>
          </a:p>
        </p:txBody>
      </p:sp>
      <p:sp>
        <p:nvSpPr>
          <p:cNvPr id="7" name="TextBox 6">
            <a:extLst>
              <a:ext uri="{FF2B5EF4-FFF2-40B4-BE49-F238E27FC236}">
                <a16:creationId xmlns:a16="http://schemas.microsoft.com/office/drawing/2014/main" id="{1A99EBAA-315E-493B-D240-821E7D4D6877}"/>
              </a:ext>
            </a:extLst>
          </p:cNvPr>
          <p:cNvSpPr txBox="1"/>
          <p:nvPr/>
        </p:nvSpPr>
        <p:spPr>
          <a:xfrm>
            <a:off x="3238042" y="3059667"/>
            <a:ext cx="6097554"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1233135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D7747-6A40-42BA-BD59-46938492F9B2}"/>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3" name="TextBox 2">
            <a:extLst>
              <a:ext uri="{FF2B5EF4-FFF2-40B4-BE49-F238E27FC236}">
                <a16:creationId xmlns:a16="http://schemas.microsoft.com/office/drawing/2014/main" id="{394430E7-3ED3-4573-A749-482CD789D3A1}"/>
              </a:ext>
            </a:extLst>
          </p:cNvPr>
          <p:cNvSpPr txBox="1"/>
          <p:nvPr/>
        </p:nvSpPr>
        <p:spPr>
          <a:xfrm>
            <a:off x="1009048" y="1592659"/>
            <a:ext cx="10173903" cy="3108543"/>
          </a:xfrm>
          <a:prstGeom prst="rect">
            <a:avLst/>
          </a:prstGeom>
          <a:solidFill>
            <a:schemeClr val="accent5"/>
          </a:solidFill>
          <a:ln w="57150">
            <a:solidFill>
              <a:schemeClr val="accent4">
                <a:lumMod val="75000"/>
              </a:schemeClr>
            </a:solidFill>
          </a:ln>
        </p:spPr>
        <p:txBody>
          <a:bodyPr wrap="square" rtlCol="0">
            <a:spAutoFit/>
          </a:bodyPr>
          <a:lstStyle/>
          <a:p>
            <a:pPr algn="ctr"/>
            <a:endParaRPr lang="en-US" dirty="0">
              <a:latin typeface="Castellar" panose="020A0402060406010301" pitchFamily="18" charset="0"/>
            </a:endParaRPr>
          </a:p>
          <a:p>
            <a:pPr algn="ctr"/>
            <a:r>
              <a:rPr lang="en-US" sz="2800" dirty="0">
                <a:solidFill>
                  <a:schemeClr val="accent4">
                    <a:lumMod val="95000"/>
                  </a:schemeClr>
                </a:solidFill>
                <a:latin typeface="Papyrus" panose="03070502060502030205" pitchFamily="66" charset="0"/>
              </a:rPr>
              <a:t>RV DIASTOLIC FUNCTION</a:t>
            </a:r>
          </a:p>
          <a:p>
            <a:pPr algn="ctr"/>
            <a:endParaRPr lang="en-US" sz="1600" dirty="0">
              <a:solidFill>
                <a:schemeClr val="accent4">
                  <a:lumMod val="95000"/>
                </a:schemeClr>
              </a:solidFill>
              <a:latin typeface="Papyrus" panose="03070502060502030205" pitchFamily="66" charset="0"/>
            </a:endParaRPr>
          </a:p>
          <a:p>
            <a:pPr algn="ctr"/>
            <a:r>
              <a:rPr lang="en-US" sz="2800" dirty="0">
                <a:solidFill>
                  <a:schemeClr val="accent4">
                    <a:lumMod val="95000"/>
                  </a:schemeClr>
                </a:solidFill>
                <a:latin typeface="Papyrus" panose="03070502060502030205" pitchFamily="66" charset="0"/>
              </a:rPr>
              <a:t>AGITATED SALINE STUDY</a:t>
            </a:r>
          </a:p>
          <a:p>
            <a:pPr algn="ctr"/>
            <a:endParaRPr lang="en-US" sz="1600" dirty="0">
              <a:solidFill>
                <a:schemeClr val="accent4">
                  <a:lumMod val="95000"/>
                </a:schemeClr>
              </a:solidFill>
              <a:latin typeface="Papyrus" panose="03070502060502030205" pitchFamily="66" charset="0"/>
            </a:endParaRPr>
          </a:p>
          <a:p>
            <a:pPr algn="ctr"/>
            <a:r>
              <a:rPr lang="en-US" sz="2800" dirty="0">
                <a:solidFill>
                  <a:schemeClr val="accent4">
                    <a:lumMod val="95000"/>
                  </a:schemeClr>
                </a:solidFill>
                <a:latin typeface="Papyrus" panose="03070502060502030205" pitchFamily="66" charset="0"/>
              </a:rPr>
              <a:t>UEA</a:t>
            </a:r>
          </a:p>
          <a:p>
            <a:pPr algn="ctr"/>
            <a:endParaRPr lang="en-US" sz="1600" dirty="0">
              <a:solidFill>
                <a:schemeClr val="accent4">
                  <a:lumMod val="95000"/>
                </a:schemeClr>
              </a:solidFill>
              <a:latin typeface="Papyrus" panose="03070502060502030205" pitchFamily="66" charset="0"/>
            </a:endParaRPr>
          </a:p>
          <a:p>
            <a:pPr algn="ctr"/>
            <a:r>
              <a:rPr lang="en-US" sz="2800" dirty="0">
                <a:solidFill>
                  <a:schemeClr val="accent4">
                    <a:lumMod val="95000"/>
                  </a:schemeClr>
                </a:solidFill>
                <a:latin typeface="Papyrus" panose="03070502060502030205" pitchFamily="66" charset="0"/>
              </a:rPr>
              <a:t>M-MODE DIMENSIONS</a:t>
            </a:r>
          </a:p>
          <a:p>
            <a:pPr algn="ctr"/>
            <a:endParaRPr lang="en-US" sz="1600" dirty="0">
              <a:latin typeface="Castellar" panose="020A0402060406010301" pitchFamily="18" charset="0"/>
            </a:endParaRPr>
          </a:p>
        </p:txBody>
      </p:sp>
    </p:spTree>
    <p:extLst>
      <p:ext uri="{BB962C8B-B14F-4D97-AF65-F5344CB8AC3E}">
        <p14:creationId xmlns:p14="http://schemas.microsoft.com/office/powerpoint/2010/main" val="448563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25</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007800754"/>
              </p:ext>
            </p:extLst>
          </p:nvPr>
        </p:nvGraphicFramePr>
        <p:xfrm>
          <a:off x="10151" y="287656"/>
          <a:ext cx="12171697" cy="4846320"/>
        </p:xfrm>
        <a:graphic>
          <a:graphicData uri="http://schemas.openxmlformats.org/drawingml/2006/table">
            <a:tbl>
              <a:tblPr firstRow="1" bandRow="1">
                <a:tableStyleId>{5C22544A-7EE6-4342-B048-85BDC9FD1C3A}</a:tableStyleId>
              </a:tblPr>
              <a:tblGrid>
                <a:gridCol w="3419061">
                  <a:extLst>
                    <a:ext uri="{9D8B030D-6E8A-4147-A177-3AD203B41FA5}">
                      <a16:colId xmlns:a16="http://schemas.microsoft.com/office/drawing/2014/main" val="3969356882"/>
                    </a:ext>
                  </a:extLst>
                </a:gridCol>
                <a:gridCol w="3314488">
                  <a:extLst>
                    <a:ext uri="{9D8B030D-6E8A-4147-A177-3AD203B41FA5}">
                      <a16:colId xmlns:a16="http://schemas.microsoft.com/office/drawing/2014/main" val="1425804619"/>
                    </a:ext>
                  </a:extLst>
                </a:gridCol>
                <a:gridCol w="5438148">
                  <a:extLst>
                    <a:ext uri="{9D8B030D-6E8A-4147-A177-3AD203B41FA5}">
                      <a16:colId xmlns:a16="http://schemas.microsoft.com/office/drawing/2014/main" val="2274368862"/>
                    </a:ext>
                  </a:extLst>
                </a:gridCol>
              </a:tblGrid>
              <a:tr h="266279">
                <a:tc gridSpan="3">
                  <a:txBody>
                    <a:bodyPr/>
                    <a:lstStyle/>
                    <a:p>
                      <a:pPr algn="l"/>
                      <a:r>
                        <a:rPr lang="en-US" sz="3200" b="0" dirty="0">
                          <a:solidFill>
                            <a:schemeClr val="accent6">
                              <a:lumMod val="50000"/>
                            </a:schemeClr>
                          </a:solidFill>
                          <a:latin typeface="+mj-lt"/>
                        </a:rPr>
                        <a:t>RV DIASTOLIC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hMerge="1">
                  <a:txBody>
                    <a:bodyPr/>
                    <a:lstStyle/>
                    <a:p>
                      <a:endParaRPr lang="en-US" sz="20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sz="2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731727799"/>
                  </a:ext>
                </a:extLst>
              </a:tr>
              <a:tr h="3801828">
                <a:tc>
                  <a:txBody>
                    <a:bodyPr/>
                    <a:lstStyle/>
                    <a:p>
                      <a:r>
                        <a:rPr lang="en-US" sz="2400" b="0" u="sng" dirty="0">
                          <a:solidFill>
                            <a:schemeClr val="tx1"/>
                          </a:solidFill>
                          <a:latin typeface="+mj-lt"/>
                        </a:rPr>
                        <a:t>INTRO</a:t>
                      </a:r>
                      <a:endParaRPr lang="en-US" sz="2000" b="0" u="sng" dirty="0">
                        <a:solidFill>
                          <a:schemeClr val="tx1"/>
                        </a:solidFill>
                        <a:latin typeface="+mj-lt"/>
                      </a:endParaRPr>
                    </a:p>
                    <a:p>
                      <a:endParaRPr lang="en-US" sz="2000" b="0" dirty="0">
                        <a:solidFill>
                          <a:schemeClr val="tx1"/>
                        </a:solidFill>
                        <a:latin typeface="+mj-lt"/>
                      </a:endParaRPr>
                    </a:p>
                    <a:p>
                      <a:pPr marL="230188" lvl="0" indent="-230188">
                        <a:buFont typeface="Arial" panose="020B0604020202020204" pitchFamily="34" charset="0"/>
                        <a:buChar char="•"/>
                      </a:pPr>
                      <a:r>
                        <a:rPr lang="en-US" sz="2000" kern="1200" dirty="0">
                          <a:solidFill>
                            <a:schemeClr val="dk1"/>
                          </a:solidFill>
                          <a:effectLst/>
                          <a:latin typeface="+mn-lt"/>
                          <a:ea typeface="+mn-ea"/>
                          <a:cs typeface="+mn-cs"/>
                        </a:rPr>
                        <a:t>acute vs chronic</a:t>
                      </a:r>
                    </a:p>
                    <a:p>
                      <a:pPr marL="230188" lvl="0" indent="-230188">
                        <a:buFont typeface="Arial" panose="020B0604020202020204" pitchFamily="34" charset="0"/>
                        <a:buChar char="•"/>
                      </a:pPr>
                      <a:r>
                        <a:rPr lang="en-US" sz="2000" kern="1200" dirty="0">
                          <a:solidFill>
                            <a:schemeClr val="dk1"/>
                          </a:solidFill>
                          <a:effectLst/>
                          <a:latin typeface="+mn-lt"/>
                          <a:ea typeface="+mn-ea"/>
                          <a:cs typeface="+mn-cs"/>
                        </a:rPr>
                        <a:t>pressure/volume overload</a:t>
                      </a:r>
                    </a:p>
                    <a:p>
                      <a:pPr marL="230188" lvl="0" indent="-230188">
                        <a:buFont typeface="Arial" panose="020B0604020202020204" pitchFamily="34" charset="0"/>
                        <a:buChar char="•"/>
                      </a:pPr>
                      <a:r>
                        <a:rPr lang="en-US" sz="2000" kern="1200" dirty="0">
                          <a:solidFill>
                            <a:schemeClr val="dk1"/>
                          </a:solidFill>
                          <a:effectLst/>
                          <a:latin typeface="+mn-lt"/>
                          <a:ea typeface="+mn-ea"/>
                          <a:cs typeface="+mn-cs"/>
                        </a:rPr>
                        <a:t>pulmonary disease</a:t>
                      </a:r>
                    </a:p>
                    <a:p>
                      <a:pPr marL="230188" lvl="0" indent="-230188">
                        <a:buFont typeface="Arial" panose="020B0604020202020204" pitchFamily="34" charset="0"/>
                        <a:buChar char="•"/>
                      </a:pPr>
                      <a:r>
                        <a:rPr lang="en-US" sz="2000" kern="1200" dirty="0">
                          <a:solidFill>
                            <a:schemeClr val="dk1"/>
                          </a:solidFill>
                          <a:effectLst/>
                          <a:latin typeface="+mn-lt"/>
                          <a:ea typeface="+mn-ea"/>
                          <a:cs typeface="+mn-cs"/>
                        </a:rPr>
                        <a:t>IHD</a:t>
                      </a:r>
                    </a:p>
                    <a:p>
                      <a:pPr marL="230188" lvl="0" indent="-230188">
                        <a:buFont typeface="Arial" panose="020B0604020202020204" pitchFamily="34" charset="0"/>
                        <a:buChar char="•"/>
                      </a:pPr>
                      <a:r>
                        <a:rPr lang="en-US" sz="2000" kern="1200" dirty="0">
                          <a:solidFill>
                            <a:schemeClr val="dk1"/>
                          </a:solidFill>
                          <a:effectLst/>
                          <a:latin typeface="+mn-lt"/>
                          <a:ea typeface="+mn-ea"/>
                          <a:cs typeface="+mn-cs"/>
                        </a:rPr>
                        <a:t>CHD</a:t>
                      </a:r>
                    </a:p>
                    <a:p>
                      <a:pPr marL="230188" lvl="0" indent="-230188">
                        <a:buFont typeface="Arial" panose="020B0604020202020204" pitchFamily="34" charset="0"/>
                        <a:buChar char="•"/>
                      </a:pPr>
                      <a:r>
                        <a:rPr lang="en-US" sz="2000" kern="1200" dirty="0">
                          <a:solidFill>
                            <a:schemeClr val="dk1"/>
                          </a:solidFill>
                          <a:effectLst/>
                          <a:latin typeface="+mn-lt"/>
                          <a:ea typeface="+mn-ea"/>
                          <a:cs typeface="+mn-cs"/>
                        </a:rPr>
                        <a:t>CMO</a:t>
                      </a:r>
                    </a:p>
                    <a:p>
                      <a:pPr marL="230188" lvl="0" indent="-230188">
                        <a:buFont typeface="Arial" panose="020B0604020202020204" pitchFamily="34" charset="0"/>
                        <a:buChar char="•"/>
                      </a:pPr>
                      <a:r>
                        <a:rPr lang="en-US" sz="2000" kern="1200" dirty="0">
                          <a:solidFill>
                            <a:schemeClr val="dk1"/>
                          </a:solidFill>
                          <a:effectLst/>
                          <a:latin typeface="+mn-lt"/>
                          <a:ea typeface="+mn-ea"/>
                          <a:cs typeface="+mn-cs"/>
                        </a:rPr>
                        <a:t>LV disease</a:t>
                      </a:r>
                    </a:p>
                    <a:p>
                      <a:pPr marL="230188" lvl="0" indent="-230188">
                        <a:buFont typeface="Arial" panose="020B0604020202020204" pitchFamily="34" charset="0"/>
                        <a:buChar char="•"/>
                      </a:pPr>
                      <a:r>
                        <a:rPr lang="en-US" sz="2000" b="0" kern="1200" dirty="0">
                          <a:solidFill>
                            <a:schemeClr val="dk1"/>
                          </a:solidFill>
                          <a:effectLst/>
                          <a:latin typeface="+mn-lt"/>
                          <a:ea typeface="+mn-ea"/>
                          <a:cs typeface="+mn-cs"/>
                        </a:rPr>
                        <a:t>consider acquiring parameters if known or suspected RV impairment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r>
                        <a:rPr lang="en-US" sz="2400" b="0" u="sng" dirty="0">
                          <a:solidFill>
                            <a:schemeClr val="tx1"/>
                          </a:solidFill>
                          <a:latin typeface="+mj-lt"/>
                        </a:rPr>
                        <a:t>PARAMETERS </a:t>
                      </a:r>
                    </a:p>
                    <a:p>
                      <a:endParaRPr lang="en-US" sz="2000" b="0" dirty="0">
                        <a:solidFill>
                          <a:schemeClr val="tx1"/>
                        </a:solidFill>
                        <a:latin typeface="+mj-lt"/>
                      </a:endParaRPr>
                    </a:p>
                    <a:p>
                      <a:r>
                        <a:rPr lang="en-US" sz="2000" kern="1200" dirty="0">
                          <a:solidFill>
                            <a:schemeClr val="dk1"/>
                          </a:solidFill>
                          <a:effectLst/>
                          <a:latin typeface="+mn-lt"/>
                          <a:ea typeface="+mn-ea"/>
                          <a:cs typeface="+mn-cs"/>
                        </a:rPr>
                        <a:t>1) Tricuspid inflow</a:t>
                      </a:r>
                    </a:p>
                    <a:p>
                      <a:pPr marL="0" lvl="0" indent="0">
                        <a:buFont typeface="Arial" panose="020B0604020202020204" pitchFamily="34" charset="0"/>
                        <a:buNone/>
                      </a:pPr>
                      <a:endParaRPr lang="en-US" sz="1400" kern="1200" dirty="0">
                        <a:solidFill>
                          <a:schemeClr val="dk1"/>
                        </a:solidFill>
                        <a:effectLst/>
                        <a:latin typeface="+mn-lt"/>
                        <a:ea typeface="+mn-ea"/>
                        <a:cs typeface="+mn-cs"/>
                      </a:endParaRPr>
                    </a:p>
                    <a:p>
                      <a:pPr marL="517525" lvl="0" indent="-287338">
                        <a:buFont typeface="Arial" panose="020B0604020202020204" pitchFamily="34" charset="0"/>
                        <a:buChar char="•"/>
                      </a:pPr>
                      <a:r>
                        <a:rPr lang="en-US" sz="2000" kern="1200" dirty="0">
                          <a:solidFill>
                            <a:schemeClr val="dk1"/>
                          </a:solidFill>
                          <a:effectLst/>
                          <a:latin typeface="+mn-lt"/>
                          <a:ea typeface="+mn-ea"/>
                          <a:cs typeface="+mn-cs"/>
                        </a:rPr>
                        <a:t>peak E-wave &amp; A-wave</a:t>
                      </a:r>
                    </a:p>
                    <a:p>
                      <a:pPr marL="517525" lvl="0" indent="-287338">
                        <a:buFont typeface="Arial" panose="020B0604020202020204" pitchFamily="34" charset="0"/>
                        <a:buChar char="•"/>
                      </a:pPr>
                      <a:r>
                        <a:rPr lang="en-US" sz="2000" kern="1200" dirty="0">
                          <a:solidFill>
                            <a:schemeClr val="dk1"/>
                          </a:solidFill>
                          <a:effectLst/>
                          <a:latin typeface="+mn-lt"/>
                          <a:ea typeface="+mn-ea"/>
                          <a:cs typeface="+mn-cs"/>
                        </a:rPr>
                        <a:t>E/A ratio</a:t>
                      </a:r>
                    </a:p>
                    <a:p>
                      <a:pPr marL="517525" lvl="0" indent="-287338">
                        <a:buFont typeface="Arial" panose="020B0604020202020204" pitchFamily="34" charset="0"/>
                        <a:buChar char="•"/>
                      </a:pPr>
                      <a:r>
                        <a:rPr lang="en-US" sz="2000" kern="1200" dirty="0">
                          <a:solidFill>
                            <a:schemeClr val="dk1"/>
                          </a:solidFill>
                          <a:effectLst/>
                          <a:latin typeface="+mn-lt"/>
                          <a:ea typeface="+mn-ea"/>
                          <a:cs typeface="+mn-cs"/>
                        </a:rPr>
                        <a:t>DT</a:t>
                      </a: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2) TDI of tricuspid annulus</a:t>
                      </a:r>
                    </a:p>
                    <a:p>
                      <a:endParaRPr lang="en-US" sz="1600" kern="1200" dirty="0">
                        <a:solidFill>
                          <a:schemeClr val="dk1"/>
                        </a:solidFill>
                        <a:effectLst/>
                        <a:latin typeface="+mn-lt"/>
                        <a:ea typeface="+mn-ea"/>
                        <a:cs typeface="+mn-cs"/>
                      </a:endParaRPr>
                    </a:p>
                    <a:p>
                      <a:pPr marL="517525" indent="-287338">
                        <a:buFont typeface="Arial" panose="020B0604020202020204" pitchFamily="34" charset="0"/>
                        <a:buChar char="•"/>
                      </a:pPr>
                      <a:r>
                        <a:rPr lang="en-US" sz="2000" kern="1200" dirty="0">
                          <a:solidFill>
                            <a:schemeClr val="dk1"/>
                          </a:solidFill>
                          <a:effectLst/>
                          <a:latin typeface="+mn-lt"/>
                          <a:ea typeface="+mn-ea"/>
                          <a:cs typeface="+mn-cs"/>
                        </a:rPr>
                        <a:t>E/e’ ratio</a:t>
                      </a:r>
                    </a:p>
                    <a:p>
                      <a:pPr marL="0" lvl="0" indent="0">
                        <a:buFont typeface="Arial" panose="020B0604020202020204" pitchFamily="34" charset="0"/>
                        <a:buNone/>
                      </a:pPr>
                      <a:r>
                        <a:rPr lang="en-US" sz="2000" kern="1200" dirty="0">
                          <a:solidFill>
                            <a:schemeClr val="dk1"/>
                          </a:solidFill>
                          <a:effectLst/>
                          <a:latin typeface="+mn-lt"/>
                          <a:ea typeface="+mn-ea"/>
                          <a:cs typeface="+mn-cs"/>
                        </a:rPr>
                        <a:t> </a:t>
                      </a:r>
                    </a:p>
                    <a:p>
                      <a:r>
                        <a:rPr lang="en-US" sz="2000" kern="1200" dirty="0">
                          <a:solidFill>
                            <a:schemeClr val="dk1"/>
                          </a:solidFill>
                          <a:effectLst/>
                          <a:latin typeface="+mn-lt"/>
                          <a:ea typeface="+mn-ea"/>
                          <a:cs typeface="+mn-cs"/>
                        </a:rPr>
                        <a:t>3) RAV &amp; RAP</a:t>
                      </a:r>
                    </a:p>
                    <a:p>
                      <a:endParaRPr lang="en-US" sz="20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2400" b="0" u="sng" dirty="0">
                          <a:solidFill>
                            <a:schemeClr val="bg1"/>
                          </a:solidFill>
                          <a:latin typeface="+mj-lt"/>
                        </a:rPr>
                        <a:t>INTERPRETATION</a:t>
                      </a:r>
                      <a:endParaRPr lang="en-US" sz="2000" b="0" u="sng" dirty="0">
                        <a:solidFill>
                          <a:schemeClr val="bg1"/>
                        </a:solidFill>
                        <a:latin typeface="+mj-lt"/>
                      </a:endParaRPr>
                    </a:p>
                    <a:p>
                      <a:pPr marL="342900" lvl="0" indent="-342900">
                        <a:buFont typeface="Wingdings" panose="05000000000000000000" pitchFamily="2" charset="2"/>
                        <a:buChar char="v"/>
                      </a:pPr>
                      <a:endParaRPr lang="en-US" sz="2000" b="0" kern="1200" dirty="0">
                        <a:solidFill>
                          <a:schemeClr val="bg1"/>
                        </a:solidFill>
                        <a:effectLst/>
                        <a:latin typeface="+mn-lt"/>
                        <a:ea typeface="+mn-ea"/>
                        <a:cs typeface="+mn-cs"/>
                      </a:endParaRPr>
                    </a:p>
                    <a:p>
                      <a:pPr marL="342900" lvl="0" indent="-342900">
                        <a:buFont typeface="Wingdings" panose="05000000000000000000" pitchFamily="2" charset="2"/>
                        <a:buChar char="v"/>
                      </a:pPr>
                      <a:r>
                        <a:rPr lang="en-US" sz="2000" b="0" kern="1200" dirty="0">
                          <a:solidFill>
                            <a:schemeClr val="bg1"/>
                          </a:solidFill>
                          <a:effectLst/>
                          <a:latin typeface="+mn-lt"/>
                          <a:ea typeface="+mn-ea"/>
                          <a:cs typeface="+mn-cs"/>
                        </a:rPr>
                        <a:t>E/A &lt; 0.8 </a:t>
                      </a:r>
                      <a:r>
                        <a:rPr lang="en-US" sz="2000" b="0" kern="1200" dirty="0">
                          <a:solidFill>
                            <a:schemeClr val="bg1"/>
                          </a:solidFill>
                          <a:effectLst/>
                          <a:latin typeface="+mn-lt"/>
                          <a:ea typeface="+mn-ea"/>
                          <a:cs typeface="+mn-cs"/>
                          <a:sym typeface="Wingdings" panose="05000000000000000000" pitchFamily="2" charset="2"/>
                        </a:rPr>
                        <a:t></a:t>
                      </a:r>
                      <a:r>
                        <a:rPr lang="en-US" sz="2000" b="0" i="1" kern="1200" dirty="0">
                          <a:solidFill>
                            <a:schemeClr val="bg1"/>
                          </a:solidFill>
                          <a:effectLst/>
                          <a:latin typeface="+mn-lt"/>
                          <a:ea typeface="+mn-ea"/>
                          <a:cs typeface="+mn-cs"/>
                          <a:sym typeface="Wingdings" panose="05000000000000000000" pitchFamily="2" charset="2"/>
                        </a:rPr>
                        <a:t> impaired relaxation </a:t>
                      </a:r>
                      <a:endParaRPr lang="en-US" sz="2000" b="0" i="0" kern="1200" dirty="0">
                        <a:solidFill>
                          <a:schemeClr val="bg1"/>
                        </a:solidFill>
                        <a:effectLst/>
                        <a:latin typeface="+mn-lt"/>
                        <a:ea typeface="+mn-ea"/>
                        <a:cs typeface="+mn-cs"/>
                        <a:sym typeface="Wingdings" panose="05000000000000000000" pitchFamily="2" charset="2"/>
                      </a:endParaRPr>
                    </a:p>
                    <a:p>
                      <a:pPr lvl="0"/>
                      <a:endParaRPr lang="en-US" sz="2000" b="0" kern="1200" dirty="0">
                        <a:solidFill>
                          <a:schemeClr val="bg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000" b="0" kern="1200" dirty="0">
                          <a:solidFill>
                            <a:schemeClr val="bg1"/>
                          </a:solidFill>
                          <a:effectLst/>
                          <a:latin typeface="+mn-lt"/>
                          <a:ea typeface="+mn-ea"/>
                          <a:cs typeface="+mn-cs"/>
                        </a:rPr>
                        <a:t>E/A between 0.8 - 2.1 with E/e’ &gt; 6  or predominant diastolic flow in hepatic veins </a:t>
                      </a:r>
                      <a:r>
                        <a:rPr lang="en-US" sz="2000" b="0" kern="1200" dirty="0">
                          <a:solidFill>
                            <a:schemeClr val="bg1"/>
                          </a:solidFill>
                          <a:effectLst/>
                          <a:latin typeface="+mn-lt"/>
                          <a:ea typeface="+mn-ea"/>
                          <a:cs typeface="+mn-cs"/>
                          <a:sym typeface="Wingdings" panose="05000000000000000000" pitchFamily="2" charset="2"/>
                        </a:rPr>
                        <a:t> </a:t>
                      </a:r>
                      <a:r>
                        <a:rPr lang="en-US" sz="2000" b="0" i="1" kern="1200" dirty="0">
                          <a:solidFill>
                            <a:schemeClr val="bg1"/>
                          </a:solidFill>
                          <a:effectLst/>
                          <a:latin typeface="+mn-lt"/>
                          <a:ea typeface="+mn-ea"/>
                          <a:cs typeface="+mn-cs"/>
                        </a:rPr>
                        <a:t>pseudonormal filling</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2000" b="0" kern="1200" dirty="0">
                        <a:solidFill>
                          <a:schemeClr val="bg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000" b="0" kern="1200" dirty="0">
                          <a:solidFill>
                            <a:schemeClr val="bg1"/>
                          </a:solidFill>
                          <a:effectLst/>
                          <a:latin typeface="+mn-lt"/>
                          <a:ea typeface="+mn-ea"/>
                          <a:cs typeface="+mn-cs"/>
                        </a:rPr>
                        <a:t>E/A &gt; 2.1 with DT &lt; 120 ms </a:t>
                      </a:r>
                      <a:r>
                        <a:rPr lang="en-US" sz="2000" b="0" kern="1200" dirty="0">
                          <a:solidFill>
                            <a:schemeClr val="bg1"/>
                          </a:solidFill>
                          <a:effectLst/>
                          <a:latin typeface="+mn-lt"/>
                          <a:ea typeface="+mn-ea"/>
                          <a:cs typeface="+mn-cs"/>
                          <a:sym typeface="Wingdings" panose="05000000000000000000" pitchFamily="2" charset="2"/>
                        </a:rPr>
                        <a:t></a:t>
                      </a:r>
                      <a:r>
                        <a:rPr lang="en-US" sz="2000" b="0" kern="1200" dirty="0">
                          <a:solidFill>
                            <a:schemeClr val="bg1"/>
                          </a:solidFill>
                          <a:effectLst/>
                          <a:latin typeface="+mn-lt"/>
                          <a:ea typeface="+mn-ea"/>
                          <a:cs typeface="+mn-cs"/>
                        </a:rPr>
                        <a:t> </a:t>
                      </a:r>
                      <a:r>
                        <a:rPr lang="en-US" sz="2000" b="0" i="1" kern="1200" dirty="0">
                          <a:solidFill>
                            <a:schemeClr val="bg1"/>
                          </a:solidFill>
                          <a:effectLst/>
                          <a:latin typeface="+mn-lt"/>
                          <a:ea typeface="+mn-ea"/>
                          <a:cs typeface="+mn-cs"/>
                        </a:rPr>
                        <a:t>restrictive filling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lang="en-US" sz="2000" b="0" i="1"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2000" b="0" i="1" kern="1200" dirty="0">
                        <a:solidFill>
                          <a:schemeClr val="bg1"/>
                        </a:solidFill>
                        <a:effectLst/>
                        <a:latin typeface="+mn-lt"/>
                        <a:ea typeface="+mn-ea"/>
                        <a:cs typeface="+mn-cs"/>
                      </a:endParaRPr>
                    </a:p>
                    <a:p>
                      <a:endParaRPr lang="en-US" sz="20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364321794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917097" y="5459978"/>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56387" y="4065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243051"/>
            <a:ext cx="39786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51">
            <a:extLst>
              <a:ext uri="{FF2B5EF4-FFF2-40B4-BE49-F238E27FC236}">
                <a16:creationId xmlns:a16="http://schemas.microsoft.com/office/drawing/2014/main" id="{FB312C06-2159-47EA-95CB-06EAE093C687}"/>
              </a:ext>
            </a:extLst>
          </p:cNvPr>
          <p:cNvSpPr/>
          <p:nvPr/>
        </p:nvSpPr>
        <p:spPr>
          <a:xfrm>
            <a:off x="6724650" y="5379104"/>
            <a:ext cx="5447047" cy="707886"/>
          </a:xfrm>
          <a:prstGeom prst="rect">
            <a:avLst/>
          </a:prstGeom>
        </p:spPr>
        <p:txBody>
          <a:bodyPr wrap="square">
            <a:spAutoFit/>
          </a:bodyPr>
          <a:lstStyle/>
          <a:p>
            <a:pPr algn="ctr"/>
            <a:r>
              <a:rPr lang="en-US" sz="2000" dirty="0">
                <a:solidFill>
                  <a:schemeClr val="accent4"/>
                </a:solidFill>
                <a:latin typeface="Gabriola" panose="04040605051002020D02" pitchFamily="82" charset="0"/>
              </a:rPr>
              <a:t>POP QUIZ!</a:t>
            </a:r>
          </a:p>
          <a:p>
            <a:pPr algn="ctr"/>
            <a:r>
              <a:rPr lang="en-US" sz="2000" dirty="0">
                <a:solidFill>
                  <a:schemeClr val="accent4"/>
                </a:solidFill>
                <a:latin typeface="Gabriola" panose="04040605051002020D02" pitchFamily="82" charset="0"/>
              </a:rPr>
              <a:t>Who is excluded from RV diastolic calculations?</a:t>
            </a:r>
            <a:endParaRPr lang="en-US" dirty="0">
              <a:solidFill>
                <a:schemeClr val="accent4"/>
              </a:solidFill>
              <a:latin typeface="Gabriola" panose="04040605051002020D02" pitchFamily="82" charset="0"/>
            </a:endParaRPr>
          </a:p>
        </p:txBody>
      </p:sp>
    </p:spTree>
    <p:extLst>
      <p:ext uri="{BB962C8B-B14F-4D97-AF65-F5344CB8AC3E}">
        <p14:creationId xmlns:p14="http://schemas.microsoft.com/office/powerpoint/2010/main" val="2007999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26</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853958193"/>
              </p:ext>
            </p:extLst>
          </p:nvPr>
        </p:nvGraphicFramePr>
        <p:xfrm>
          <a:off x="1338490" y="450435"/>
          <a:ext cx="9565856" cy="5425440"/>
        </p:xfrm>
        <a:graphic>
          <a:graphicData uri="http://schemas.openxmlformats.org/drawingml/2006/table">
            <a:tbl>
              <a:tblPr firstRow="1" bandRow="1">
                <a:tableStyleId>{5C22544A-7EE6-4342-B048-85BDC9FD1C3A}</a:tableStyleId>
              </a:tblPr>
              <a:tblGrid>
                <a:gridCol w="3725066">
                  <a:extLst>
                    <a:ext uri="{9D8B030D-6E8A-4147-A177-3AD203B41FA5}">
                      <a16:colId xmlns:a16="http://schemas.microsoft.com/office/drawing/2014/main" val="3969356882"/>
                    </a:ext>
                  </a:extLst>
                </a:gridCol>
                <a:gridCol w="5840790">
                  <a:extLst>
                    <a:ext uri="{9D8B030D-6E8A-4147-A177-3AD203B41FA5}">
                      <a16:colId xmlns:a16="http://schemas.microsoft.com/office/drawing/2014/main" val="1425804619"/>
                    </a:ext>
                  </a:extLst>
                </a:gridCol>
              </a:tblGrid>
              <a:tr h="525705">
                <a:tc gridSpan="2">
                  <a:txBody>
                    <a:bodyPr/>
                    <a:lstStyle/>
                    <a:p>
                      <a:pPr algn="l"/>
                      <a:r>
                        <a:rPr lang="en-US" sz="3200" b="0" dirty="0">
                          <a:solidFill>
                            <a:schemeClr val="accent5">
                              <a:lumMod val="20000"/>
                              <a:lumOff val="80000"/>
                            </a:schemeClr>
                          </a:solidFill>
                          <a:latin typeface="+mj-lt"/>
                        </a:rPr>
                        <a:t>AGITATED SALINE STUDY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sz="2000" b="0" dirty="0"/>
                    </a:p>
                  </a:txBody>
                  <a:tcPr>
                    <a:lnT w="12700" cmpd="sng">
                      <a:noFill/>
                    </a:lnT>
                    <a:solidFill>
                      <a:schemeClr val="accent6">
                        <a:lumMod val="75000"/>
                      </a:schemeClr>
                    </a:solidFill>
                  </a:tcPr>
                </a:tc>
                <a:extLst>
                  <a:ext uri="{0D108BD9-81ED-4DB2-BD59-A6C34878D82A}">
                    <a16:rowId xmlns:a16="http://schemas.microsoft.com/office/drawing/2014/main" val="2800094729"/>
                  </a:ext>
                </a:extLst>
              </a:tr>
              <a:tr h="4448833">
                <a:tc>
                  <a:txBody>
                    <a:bodyPr/>
                    <a:lstStyle/>
                    <a:p>
                      <a:r>
                        <a:rPr lang="en-US" sz="2400" b="0" u="sng" dirty="0">
                          <a:latin typeface="+mj-lt"/>
                        </a:rPr>
                        <a:t>INDICATIONS</a:t>
                      </a:r>
                      <a:endParaRPr lang="en-US" sz="2000" b="0" u="sng" dirty="0">
                        <a:latin typeface="+mj-lt"/>
                      </a:endParaRPr>
                    </a:p>
                    <a:p>
                      <a:endParaRPr lang="en-US" sz="2000" b="0" dirty="0"/>
                    </a:p>
                    <a:p>
                      <a:pPr marL="342900" indent="-342900">
                        <a:buFont typeface="Arial" panose="020B0604020202020204" pitchFamily="34" charset="0"/>
                        <a:buChar char="•"/>
                      </a:pPr>
                      <a:r>
                        <a:rPr lang="en-US" sz="2000" b="0" dirty="0"/>
                        <a:t>aka bubble study</a:t>
                      </a:r>
                    </a:p>
                    <a:p>
                      <a:pPr marL="342900" indent="-342900">
                        <a:buFont typeface="Arial" panose="020B0604020202020204" pitchFamily="34" charset="0"/>
                        <a:buChar char="•"/>
                      </a:pPr>
                      <a:r>
                        <a:rPr lang="en-US" sz="2000" b="0" dirty="0"/>
                        <a:t>not routine, keep available</a:t>
                      </a:r>
                    </a:p>
                    <a:p>
                      <a:pPr marL="342900" indent="-342900">
                        <a:buFont typeface="Arial" panose="020B0604020202020204" pitchFamily="34" charset="0"/>
                        <a:buChar char="•"/>
                      </a:pPr>
                      <a:r>
                        <a:rPr lang="en-US" sz="2000" b="0" dirty="0"/>
                        <a:t>interatrial shunt</a:t>
                      </a:r>
                    </a:p>
                    <a:p>
                      <a:pPr marL="342900" indent="-342900">
                        <a:buFont typeface="Arial" panose="020B0604020202020204" pitchFamily="34" charset="0"/>
                        <a:buChar char="•"/>
                      </a:pPr>
                      <a:r>
                        <a:rPr lang="en-US" sz="2000" b="0" dirty="0"/>
                        <a:t>intrapulmonary shunt</a:t>
                      </a:r>
                    </a:p>
                    <a:p>
                      <a:pPr marL="342900" indent="-342900">
                        <a:buFont typeface="Arial" panose="020B0604020202020204" pitchFamily="34" charset="0"/>
                        <a:buChar char="•"/>
                      </a:pPr>
                      <a:r>
                        <a:rPr lang="en-US" sz="2000" b="0" dirty="0"/>
                        <a:t>persistent left SVC</a:t>
                      </a:r>
                    </a:p>
                    <a:p>
                      <a:pPr marL="342900" indent="-342900">
                        <a:buFont typeface="Arial" panose="020B0604020202020204" pitchFamily="34" charset="0"/>
                        <a:buChar char="•"/>
                      </a:pPr>
                      <a:endParaRPr lang="en-US" sz="2000" b="0" dirty="0"/>
                    </a:p>
                    <a:p>
                      <a:pPr marL="0" marR="0" lvl="0" indent="0">
                        <a:spcBef>
                          <a:spcPts val="0"/>
                        </a:spcBef>
                        <a:spcAft>
                          <a:spcPts val="0"/>
                        </a:spcAft>
                        <a:buFont typeface="Arial" panose="020B0604020202020204" pitchFamily="34" charset="0"/>
                        <a:buNone/>
                      </a:pPr>
                      <a:r>
                        <a:rPr lang="en-US" sz="2400" u="sng" kern="1200" dirty="0">
                          <a:solidFill>
                            <a:schemeClr val="dk1"/>
                          </a:solidFill>
                          <a:effectLst/>
                          <a:latin typeface="+mj-lt"/>
                          <a:ea typeface="+mn-ea"/>
                          <a:cs typeface="+mn-cs"/>
                        </a:rPr>
                        <a:t>SUPPLIES</a:t>
                      </a:r>
                      <a:endParaRPr lang="en-US" sz="2000" u="sng" kern="1200" dirty="0">
                        <a:solidFill>
                          <a:schemeClr val="dk1"/>
                        </a:solidFill>
                        <a:effectLst/>
                        <a:latin typeface="+mj-lt"/>
                        <a:ea typeface="+mn-ea"/>
                        <a:cs typeface="+mn-cs"/>
                      </a:endParaRPr>
                    </a:p>
                    <a:p>
                      <a:pPr marL="0" marR="0" lvl="0" indent="0">
                        <a:spcBef>
                          <a:spcPts val="0"/>
                        </a:spcBef>
                        <a:spcAft>
                          <a:spcPts val="0"/>
                        </a:spcAft>
                        <a:buFont typeface="Arial" panose="020B0604020202020204" pitchFamily="34" charset="0"/>
                        <a:buNone/>
                      </a:pPr>
                      <a:endParaRPr lang="en-US" sz="2000" kern="1200" dirty="0">
                        <a:solidFill>
                          <a:schemeClr val="dk1"/>
                        </a:solidFill>
                        <a:effectLst/>
                        <a:latin typeface="+mn-lt"/>
                        <a:ea typeface="+mn-ea"/>
                        <a:cs typeface="+mn-cs"/>
                      </a:endParaRPr>
                    </a:p>
                    <a:p>
                      <a:pPr marL="342900" marR="0" lvl="0" indent="-342900">
                        <a:spcBef>
                          <a:spcPts val="0"/>
                        </a:spcBef>
                        <a:spcAft>
                          <a:spcPts val="0"/>
                        </a:spcAft>
                        <a:buFont typeface="Arial" panose="020B0604020202020204" pitchFamily="34" charset="0"/>
                        <a:buChar char="•"/>
                      </a:pPr>
                      <a:r>
                        <a:rPr lang="en-US" sz="2000" kern="1200" dirty="0">
                          <a:solidFill>
                            <a:schemeClr val="dk1"/>
                          </a:solidFill>
                          <a:effectLst/>
                          <a:latin typeface="+mn-lt"/>
                          <a:ea typeface="+mn-ea"/>
                          <a:cs typeface="+mn-cs"/>
                        </a:rPr>
                        <a:t>IV access, syringes, lockable triple stopcock &amp; saline</a:t>
                      </a:r>
                    </a:p>
                    <a:p>
                      <a:pPr marL="342900" marR="0" lvl="0" indent="-342900">
                        <a:spcBef>
                          <a:spcPts val="0"/>
                        </a:spcBef>
                        <a:spcAft>
                          <a:spcPts val="0"/>
                        </a:spcAft>
                        <a:buFont typeface="Arial" panose="020B0604020202020204" pitchFamily="34" charset="0"/>
                        <a:buChar char="•"/>
                      </a:pPr>
                      <a:r>
                        <a:rPr lang="en-US" sz="2000" kern="1200" dirty="0">
                          <a:solidFill>
                            <a:schemeClr val="dk1"/>
                          </a:solidFill>
                          <a:effectLst/>
                          <a:latin typeface="+mn-lt"/>
                          <a:ea typeface="+mn-ea"/>
                          <a:cs typeface="+mn-cs"/>
                        </a:rPr>
                        <a:t>good imaging windows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sz="2400" b="0" u="sng" dirty="0">
                          <a:latin typeface="+mj-lt"/>
                        </a:rPr>
                        <a:t>ACQUISITION</a:t>
                      </a:r>
                      <a:endParaRPr lang="en-US" sz="2000" b="0" u="sng" dirty="0">
                        <a:latin typeface="+mj-lt"/>
                      </a:endParaRPr>
                    </a:p>
                    <a:p>
                      <a:endParaRPr lang="en-US" sz="2000" b="0" dirty="0"/>
                    </a:p>
                    <a:p>
                      <a:pPr marL="342900" indent="-342900">
                        <a:buFont typeface="Arial" panose="020B0604020202020204" pitchFamily="34" charset="0"/>
                        <a:buChar char="•"/>
                      </a:pPr>
                      <a:r>
                        <a:rPr lang="en-US" sz="2000" b="0" dirty="0"/>
                        <a:t>enable tissue harmonic imaging</a:t>
                      </a:r>
                    </a:p>
                    <a:p>
                      <a:pPr marL="342900" indent="-342900">
                        <a:buFont typeface="Arial" panose="020B0604020202020204" pitchFamily="34" charset="0"/>
                        <a:buChar char="•"/>
                      </a:pPr>
                      <a:r>
                        <a:rPr lang="en-US" sz="2000" b="0" dirty="0"/>
                        <a:t>acquire ~ 20+ consecutive beats</a:t>
                      </a:r>
                    </a:p>
                    <a:p>
                      <a:pPr marL="342900" indent="-342900">
                        <a:buFont typeface="Arial" panose="020B0604020202020204" pitchFamily="34" charset="0"/>
                        <a:buChar char="•"/>
                      </a:pPr>
                      <a:r>
                        <a:rPr lang="en-US" sz="2000" b="0" u="none" kern="1200" dirty="0">
                          <a:solidFill>
                            <a:schemeClr val="dk1"/>
                          </a:solidFill>
                          <a:effectLst/>
                          <a:latin typeface="+mn-lt"/>
                          <a:ea typeface="+mn-ea"/>
                          <a:cs typeface="+mn-cs"/>
                        </a:rPr>
                        <a:t>? number of heartbeats for bubbles </a:t>
                      </a:r>
                      <a:r>
                        <a:rPr lang="en-US" sz="2000" b="0" u="none" kern="1200" dirty="0">
                          <a:solidFill>
                            <a:schemeClr val="dk1"/>
                          </a:solidFill>
                          <a:effectLst/>
                          <a:latin typeface="+mn-lt"/>
                          <a:ea typeface="+mn-ea"/>
                          <a:cs typeface="+mn-cs"/>
                          <a:sym typeface="Wingdings" panose="05000000000000000000" pitchFamily="2" charset="2"/>
                        </a:rPr>
                        <a:t></a:t>
                      </a:r>
                      <a:r>
                        <a:rPr lang="en-US" sz="2000" b="0" u="none" kern="1200" dirty="0">
                          <a:solidFill>
                            <a:schemeClr val="dk1"/>
                          </a:solidFill>
                          <a:effectLst/>
                          <a:latin typeface="+mn-lt"/>
                          <a:ea typeface="+mn-ea"/>
                          <a:cs typeface="+mn-cs"/>
                        </a:rPr>
                        <a:t> LA or CS</a:t>
                      </a:r>
                    </a:p>
                    <a:p>
                      <a:endParaRPr lang="en-US" sz="2400" b="0" u="sng" kern="1200" dirty="0">
                        <a:solidFill>
                          <a:schemeClr val="dk1"/>
                        </a:solidFill>
                        <a:effectLst/>
                        <a:latin typeface="+mj-lt"/>
                        <a:ea typeface="+mn-ea"/>
                        <a:cs typeface="+mn-cs"/>
                      </a:endParaRPr>
                    </a:p>
                    <a:p>
                      <a:r>
                        <a:rPr lang="en-US" sz="2400" b="0" u="sng" kern="1200" dirty="0">
                          <a:solidFill>
                            <a:schemeClr val="dk1"/>
                          </a:solidFill>
                          <a:effectLst/>
                          <a:latin typeface="+mj-lt"/>
                          <a:ea typeface="+mn-ea"/>
                          <a:cs typeface="+mn-cs"/>
                        </a:rPr>
                        <a:t>PROCEDURE</a:t>
                      </a:r>
                      <a:endParaRPr lang="en-US" sz="2000" b="0" u="sng" kern="1200" dirty="0">
                        <a:solidFill>
                          <a:schemeClr val="dk1"/>
                        </a:solidFill>
                        <a:effectLst/>
                        <a:latin typeface="+mj-lt"/>
                        <a:ea typeface="+mn-ea"/>
                        <a:cs typeface="+mn-cs"/>
                      </a:endParaRPr>
                    </a:p>
                    <a:p>
                      <a:endParaRPr lang="en-US" sz="2000" b="0" kern="1200" dirty="0">
                        <a:solidFill>
                          <a:schemeClr val="dk1"/>
                        </a:solidFill>
                        <a:effectLst/>
                        <a:latin typeface="+mn-lt"/>
                        <a:ea typeface="+mn-ea"/>
                        <a:cs typeface="+mn-cs"/>
                      </a:endParaRP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IV access</a:t>
                      </a: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draw up normal saline plus ≤ 0.5 mL air</a:t>
                      </a: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briskly agitate</a:t>
                      </a: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rapidly inject </a:t>
                      </a: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if needed, try a different approach or repeat with a maneuver to increase RAP</a:t>
                      </a:r>
                    </a:p>
                    <a:p>
                      <a:pPr marL="342900" indent="-342900">
                        <a:buFont typeface="Arial" panose="020B0604020202020204" pitchFamily="34" charset="0"/>
                        <a:buChar char="•"/>
                      </a:pPr>
                      <a:endParaRPr lang="en-US" sz="20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64321794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917097" y="5459978"/>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15927316" y="34033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21418"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589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2">
            <a:extLst>
              <a:ext uri="{FF2B5EF4-FFF2-40B4-BE49-F238E27FC236}">
                <a16:creationId xmlns:a16="http://schemas.microsoft.com/office/drawing/2014/main" id="{2DF20E7C-142D-4CA6-85E1-C3B9E18511A5}"/>
              </a:ext>
            </a:extLst>
          </p:cNvPr>
          <p:cNvSpPr>
            <a:spLocks noChangeArrowheads="1"/>
          </p:cNvSpPr>
          <p:nvPr/>
        </p:nvSpPr>
        <p:spPr bwMode="auto">
          <a:xfrm>
            <a:off x="7006876" y="1307646"/>
            <a:ext cx="12192000" cy="0"/>
          </a:xfrm>
          <a:prstGeom prst="rect">
            <a:avLst/>
          </a:prstGeom>
          <a:blipFill>
            <a:blip r:embed="rId3"/>
            <a:tile tx="0" ty="0" sx="100000" sy="100000" flip="none" algn="tl"/>
          </a:blipFill>
          <a:ln>
            <a:noFill/>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65" name="Rectangle 4">
            <a:extLst>
              <a:ext uri="{FF2B5EF4-FFF2-40B4-BE49-F238E27FC236}">
                <a16:creationId xmlns:a16="http://schemas.microsoft.com/office/drawing/2014/main" id="{4B4C570D-4059-4AEF-BB87-1081D5D3E177}"/>
              </a:ext>
            </a:extLst>
          </p:cNvPr>
          <p:cNvSpPr>
            <a:spLocks noChangeArrowheads="1"/>
          </p:cNvSpPr>
          <p:nvPr/>
        </p:nvSpPr>
        <p:spPr bwMode="auto">
          <a:xfrm>
            <a:off x="8542335" y="1458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Rectangle 6">
            <a:extLst>
              <a:ext uri="{FF2B5EF4-FFF2-40B4-BE49-F238E27FC236}">
                <a16:creationId xmlns:a16="http://schemas.microsoft.com/office/drawing/2014/main" id="{45E5F3CA-80ED-4DFF-B41D-E6EA8E6764C4}"/>
              </a:ext>
            </a:extLst>
          </p:cNvPr>
          <p:cNvSpPr>
            <a:spLocks noChangeArrowheads="1"/>
          </p:cNvSpPr>
          <p:nvPr/>
        </p:nvSpPr>
        <p:spPr bwMode="auto">
          <a:xfrm flipV="1">
            <a:off x="10344243" y="3371524"/>
            <a:ext cx="99561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2546347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27</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587275635"/>
              </p:ext>
            </p:extLst>
          </p:nvPr>
        </p:nvGraphicFramePr>
        <p:xfrm>
          <a:off x="520510" y="698965"/>
          <a:ext cx="11299371" cy="4145280"/>
        </p:xfrm>
        <a:graphic>
          <a:graphicData uri="http://schemas.openxmlformats.org/drawingml/2006/table">
            <a:tbl>
              <a:tblPr firstRow="1" bandRow="1">
                <a:tableStyleId>{5C22544A-7EE6-4342-B048-85BDC9FD1C3A}</a:tableStyleId>
              </a:tblPr>
              <a:tblGrid>
                <a:gridCol w="11299371">
                  <a:extLst>
                    <a:ext uri="{9D8B030D-6E8A-4147-A177-3AD203B41FA5}">
                      <a16:colId xmlns:a16="http://schemas.microsoft.com/office/drawing/2014/main" val="3969356882"/>
                    </a:ext>
                  </a:extLst>
                </a:gridCol>
              </a:tblGrid>
              <a:tr h="540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solidFill>
                            <a:schemeClr val="accent5">
                              <a:lumMod val="20000"/>
                              <a:lumOff val="80000"/>
                            </a:schemeClr>
                          </a:solidFill>
                          <a:latin typeface="+mj-lt"/>
                        </a:rPr>
                        <a:t>UEA</a:t>
                      </a:r>
                    </a:p>
                  </a:txBody>
                  <a:tcPr>
                    <a:lnL w="12700" cap="flat" cmpd="sng" algn="ctr">
                      <a:solidFill>
                        <a:schemeClr val="tx1"/>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800094729"/>
                  </a:ext>
                </a:extLst>
              </a:tr>
              <a:tr h="3455102">
                <a:tc>
                  <a:txBody>
                    <a:bodyPr/>
                    <a:lstStyle/>
                    <a:p>
                      <a:pPr marL="0" indent="0">
                        <a:buFont typeface="Arial" panose="020B0604020202020204" pitchFamily="34" charset="0"/>
                        <a:buNone/>
                      </a:pPr>
                      <a:r>
                        <a:rPr lang="en-US" sz="2400" b="0" u="sng" dirty="0">
                          <a:latin typeface="+mj-lt"/>
                        </a:rPr>
                        <a:t>RESPONSIBILITIES</a:t>
                      </a:r>
                      <a:endParaRPr lang="en-US" sz="2000" b="0" u="sng" dirty="0">
                        <a:latin typeface="+mj-lt"/>
                      </a:endParaRPr>
                    </a:p>
                    <a:p>
                      <a:pPr marL="0" indent="0">
                        <a:buFont typeface="Arial" panose="020B0604020202020204" pitchFamily="34" charset="0"/>
                        <a:buNone/>
                      </a:pPr>
                      <a:endParaRPr lang="en-US" sz="2000" b="0" dirty="0"/>
                    </a:p>
                    <a:p>
                      <a:pPr marL="342900" indent="-342900">
                        <a:buFont typeface="Arial" panose="020B0604020202020204" pitchFamily="34" charset="0"/>
                        <a:buChar char="•"/>
                      </a:pPr>
                      <a:r>
                        <a:rPr lang="en-US" sz="2000" b="0" dirty="0"/>
                        <a:t>integral part of TTE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dirty="0"/>
                        <a:t>lab needs established protocol </a:t>
                      </a:r>
                    </a:p>
                    <a:p>
                      <a:pPr marL="342900" indent="-342900">
                        <a:buFont typeface="Arial" panose="020B0604020202020204" pitchFamily="34" charset="0"/>
                        <a:buChar char="•"/>
                      </a:pPr>
                      <a:r>
                        <a:rPr lang="en-US" sz="2000" b="0" dirty="0"/>
                        <a:t>sonographer </a:t>
                      </a:r>
                      <a:r>
                        <a:rPr lang="en-US" sz="2000" b="0" dirty="0">
                          <a:sym typeface="Wingdings" panose="05000000000000000000" pitchFamily="2" charset="2"/>
                        </a:rPr>
                        <a:t> </a:t>
                      </a:r>
                      <a:r>
                        <a:rPr lang="en-US" sz="2000" b="0" dirty="0"/>
                        <a:t>understand indications, recognize need, be prepared &amp; practice image optimization</a:t>
                      </a:r>
                    </a:p>
                    <a:p>
                      <a:pPr marL="342900" indent="-342900">
                        <a:buFont typeface="Arial" panose="020B0604020202020204" pitchFamily="34" charset="0"/>
                        <a:buChar char="•"/>
                      </a:pPr>
                      <a:endParaRPr lang="en-US" sz="2000" b="0" dirty="0"/>
                    </a:p>
                    <a:p>
                      <a:pPr marL="0" marR="0" lvl="0" indent="0">
                        <a:spcBef>
                          <a:spcPts val="0"/>
                        </a:spcBef>
                        <a:spcAft>
                          <a:spcPts val="0"/>
                        </a:spcAft>
                        <a:buFont typeface="Arial" panose="020B0604020202020204" pitchFamily="34" charset="0"/>
                        <a:buNone/>
                      </a:pPr>
                      <a:r>
                        <a:rPr lang="en-US" sz="2400" u="sng" kern="1200" dirty="0">
                          <a:solidFill>
                            <a:schemeClr val="dk1"/>
                          </a:solidFill>
                          <a:effectLst/>
                          <a:latin typeface="+mj-lt"/>
                          <a:ea typeface="+mn-ea"/>
                          <a:cs typeface="+mn-cs"/>
                        </a:rPr>
                        <a:t>INDICATION</a:t>
                      </a:r>
                      <a:endParaRPr lang="en-US" sz="2000" u="sng" kern="1200" dirty="0">
                        <a:solidFill>
                          <a:schemeClr val="dk1"/>
                        </a:solidFill>
                        <a:effectLst/>
                        <a:latin typeface="+mj-lt"/>
                        <a:ea typeface="+mn-ea"/>
                        <a:cs typeface="+mn-cs"/>
                      </a:endParaRPr>
                    </a:p>
                    <a:p>
                      <a:pPr marL="0" marR="0" lvl="0" indent="0">
                        <a:spcBef>
                          <a:spcPts val="0"/>
                        </a:spcBef>
                        <a:spcAft>
                          <a:spcPts val="0"/>
                        </a:spcAft>
                        <a:buFont typeface="Arial" panose="020B0604020202020204" pitchFamily="34" charset="0"/>
                        <a:buNone/>
                      </a:pPr>
                      <a:endParaRPr lang="en-US" sz="2000" kern="1200" dirty="0">
                        <a:solidFill>
                          <a:schemeClr val="dk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effectLst/>
                          <a:latin typeface="+mn-lt"/>
                          <a:ea typeface="+mn-ea"/>
                          <a:cs typeface="+mn-cs"/>
                        </a:rPr>
                        <a:t>unable to distinguish endocardial motion of 2+ contiguous segments in any of the apical views </a:t>
                      </a:r>
                      <a:r>
                        <a:rPr lang="en-US" sz="2000" kern="1200" dirty="0">
                          <a:solidFill>
                            <a:schemeClr val="dk1"/>
                          </a:solidFill>
                          <a:effectLst/>
                          <a:latin typeface="+mn-lt"/>
                          <a:ea typeface="+mn-ea"/>
                          <a:cs typeface="+mn-cs"/>
                          <a:sym typeface="Wingdings" panose="05000000000000000000" pitchFamily="2" charset="2"/>
                        </a:rPr>
                        <a:t> UEA</a:t>
                      </a:r>
                      <a:endParaRPr lang="en-US" sz="2000" kern="1200" dirty="0">
                        <a:solidFill>
                          <a:schemeClr val="dk1"/>
                        </a:solidFill>
                        <a:effectLst/>
                        <a:latin typeface="+mn-lt"/>
                        <a:ea typeface="+mn-ea"/>
                        <a:cs typeface="+mn-cs"/>
                      </a:endParaRPr>
                    </a:p>
                    <a:p>
                      <a:pPr marL="342900" marR="0" lvl="0" indent="-342900">
                        <a:spcBef>
                          <a:spcPts val="0"/>
                        </a:spcBef>
                        <a:spcAft>
                          <a:spcPts val="0"/>
                        </a:spcAft>
                        <a:buFont typeface="Arial" panose="020B0604020202020204" pitchFamily="34" charset="0"/>
                        <a:buChar char="•"/>
                      </a:pPr>
                      <a:r>
                        <a:rPr lang="en-US" sz="2000" kern="1200" dirty="0">
                          <a:solidFill>
                            <a:schemeClr val="dk1"/>
                          </a:solidFill>
                          <a:effectLst/>
                          <a:latin typeface="+mn-lt"/>
                          <a:ea typeface="+mn-ea"/>
                          <a:cs typeface="+mn-cs"/>
                        </a:rPr>
                        <a:t>other common uses…</a:t>
                      </a:r>
                    </a:p>
                    <a:p>
                      <a:pPr marL="0" marR="0" lvl="0" indent="0">
                        <a:spcBef>
                          <a:spcPts val="0"/>
                        </a:spcBef>
                        <a:spcAft>
                          <a:spcPts val="0"/>
                        </a:spcAft>
                        <a:buFont typeface="Arial" panose="020B0604020202020204" pitchFamily="34" charset="0"/>
                        <a:buNone/>
                      </a:pPr>
                      <a:endParaRPr lang="en-US" sz="20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4321794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973906" y="5501595"/>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15927316" y="34033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589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2">
            <a:extLst>
              <a:ext uri="{FF2B5EF4-FFF2-40B4-BE49-F238E27FC236}">
                <a16:creationId xmlns:a16="http://schemas.microsoft.com/office/drawing/2014/main" id="{2DF20E7C-142D-4CA6-85E1-C3B9E18511A5}"/>
              </a:ext>
            </a:extLst>
          </p:cNvPr>
          <p:cNvSpPr>
            <a:spLocks noChangeArrowheads="1"/>
          </p:cNvSpPr>
          <p:nvPr/>
        </p:nvSpPr>
        <p:spPr bwMode="auto">
          <a:xfrm>
            <a:off x="7006876" y="13076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5" name="Rectangle 4">
            <a:extLst>
              <a:ext uri="{FF2B5EF4-FFF2-40B4-BE49-F238E27FC236}">
                <a16:creationId xmlns:a16="http://schemas.microsoft.com/office/drawing/2014/main" id="{4B4C570D-4059-4AEF-BB87-1081D5D3E177}"/>
              </a:ext>
            </a:extLst>
          </p:cNvPr>
          <p:cNvSpPr>
            <a:spLocks noChangeArrowheads="1"/>
          </p:cNvSpPr>
          <p:nvPr/>
        </p:nvSpPr>
        <p:spPr bwMode="auto">
          <a:xfrm>
            <a:off x="8542335" y="1458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Rectangle 6">
            <a:extLst>
              <a:ext uri="{FF2B5EF4-FFF2-40B4-BE49-F238E27FC236}">
                <a16:creationId xmlns:a16="http://schemas.microsoft.com/office/drawing/2014/main" id="{45E5F3CA-80ED-4DFF-B41D-E6EA8E6764C4}"/>
              </a:ext>
            </a:extLst>
          </p:cNvPr>
          <p:cNvSpPr>
            <a:spLocks noChangeArrowheads="1"/>
          </p:cNvSpPr>
          <p:nvPr/>
        </p:nvSpPr>
        <p:spPr bwMode="auto">
          <a:xfrm flipV="1">
            <a:off x="10344243" y="3371524"/>
            <a:ext cx="99561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73" name="TextBox 72">
            <a:extLst>
              <a:ext uri="{FF2B5EF4-FFF2-40B4-BE49-F238E27FC236}">
                <a16:creationId xmlns:a16="http://schemas.microsoft.com/office/drawing/2014/main" id="{1D7466DB-1253-4620-A9BB-21D30A5EDA09}"/>
              </a:ext>
            </a:extLst>
          </p:cNvPr>
          <p:cNvSpPr txBox="1"/>
          <p:nvPr/>
        </p:nvSpPr>
        <p:spPr>
          <a:xfrm>
            <a:off x="2292999" y="5377896"/>
            <a:ext cx="7606001"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a:effectLst/>
                <a:ea typeface="Times New Roman" panose="02020603050405020304" pitchFamily="18" charset="0"/>
              </a:rPr>
              <a:t>According to the 2019 ASE Guidelines, the only FDA approved UEA indication is to opacify the LV chamber &amp; improve delineation of LV endocardial border.</a:t>
            </a:r>
          </a:p>
        </p:txBody>
      </p:sp>
    </p:spTree>
    <p:extLst>
      <p:ext uri="{BB962C8B-B14F-4D97-AF65-F5344CB8AC3E}">
        <p14:creationId xmlns:p14="http://schemas.microsoft.com/office/powerpoint/2010/main" val="1473229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28</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996540285"/>
              </p:ext>
            </p:extLst>
          </p:nvPr>
        </p:nvGraphicFramePr>
        <p:xfrm>
          <a:off x="3304825" y="664428"/>
          <a:ext cx="5609771" cy="4937760"/>
        </p:xfrm>
        <a:graphic>
          <a:graphicData uri="http://schemas.openxmlformats.org/drawingml/2006/table">
            <a:tbl>
              <a:tblPr firstRow="1" bandRow="1">
                <a:tableStyleId>{5C22544A-7EE6-4342-B048-85BDC9FD1C3A}</a:tableStyleId>
              </a:tblPr>
              <a:tblGrid>
                <a:gridCol w="5609771">
                  <a:extLst>
                    <a:ext uri="{9D8B030D-6E8A-4147-A177-3AD203B41FA5}">
                      <a16:colId xmlns:a16="http://schemas.microsoft.com/office/drawing/2014/main" val="1425804619"/>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accent5">
                              <a:lumMod val="20000"/>
                              <a:lumOff val="80000"/>
                            </a:schemeClr>
                          </a:solidFill>
                          <a:latin typeface="+mj-lt"/>
                        </a:rPr>
                        <a:t>UEA</a:t>
                      </a:r>
                    </a:p>
                  </a:txBody>
                  <a:tcPr>
                    <a:lnL w="12700" cap="flat" cmpd="sng" algn="ctr">
                      <a:solidFill>
                        <a:schemeClr val="accent6">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800094729"/>
                  </a:ext>
                </a:extLst>
              </a:tr>
              <a:tr h="3699721">
                <a:tc>
                  <a:txBody>
                    <a:bodyPr/>
                    <a:lstStyle/>
                    <a:p>
                      <a:r>
                        <a:rPr lang="en-US" sz="2400" b="0" u="sng" dirty="0">
                          <a:latin typeface="+mj-lt"/>
                        </a:rPr>
                        <a:t>ADMINISTRATION &amp; ARTIFACT</a:t>
                      </a:r>
                      <a:endParaRPr lang="en-US" sz="2000" b="0" u="sng" dirty="0">
                        <a:latin typeface="+mj-lt"/>
                      </a:endParaRPr>
                    </a:p>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r>
                        <a:rPr lang="en-US" sz="2000" b="0" dirty="0"/>
                        <a:t>IV bolus </a:t>
                      </a: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continuous infusion—reduces artifact</a:t>
                      </a: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attenuation</a:t>
                      </a: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swirling</a:t>
                      </a: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adjust amount/rate to avoid artifact</a:t>
                      </a: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artifact improves as concentration decreases </a:t>
                      </a:r>
                    </a:p>
                    <a:p>
                      <a:pPr marL="0" indent="0">
                        <a:buFont typeface="Arial" panose="020B0604020202020204" pitchFamily="34" charset="0"/>
                        <a:buNone/>
                      </a:pPr>
                      <a:endParaRPr lang="en-US" sz="2000" b="0" kern="1200" dirty="0">
                        <a:solidFill>
                          <a:schemeClr val="dk1"/>
                        </a:solidFill>
                        <a:effectLst/>
                        <a:latin typeface="+mn-lt"/>
                        <a:ea typeface="+mn-ea"/>
                        <a:cs typeface="+mn-cs"/>
                      </a:endParaRPr>
                    </a:p>
                    <a:p>
                      <a:r>
                        <a:rPr lang="en-US" sz="2400" b="0" u="sng" kern="1200" dirty="0">
                          <a:solidFill>
                            <a:schemeClr val="dk1"/>
                          </a:solidFill>
                          <a:effectLst/>
                          <a:latin typeface="+mj-lt"/>
                          <a:ea typeface="+mn-ea"/>
                          <a:cs typeface="+mn-cs"/>
                        </a:rPr>
                        <a:t>TTE</a:t>
                      </a:r>
                      <a:r>
                        <a:rPr lang="en-US" sz="2000" b="0" u="sng" kern="1200" dirty="0">
                          <a:solidFill>
                            <a:schemeClr val="dk1"/>
                          </a:solidFill>
                          <a:effectLst/>
                          <a:latin typeface="+mn-lt"/>
                          <a:ea typeface="+mn-ea"/>
                          <a:cs typeface="+mn-cs"/>
                        </a:rPr>
                        <a:t> </a:t>
                      </a:r>
                      <a:r>
                        <a:rPr lang="en-US" sz="2400" b="0" u="sng" kern="1200" dirty="0">
                          <a:solidFill>
                            <a:schemeClr val="dk1"/>
                          </a:solidFill>
                          <a:effectLst/>
                          <a:latin typeface="+mj-lt"/>
                          <a:ea typeface="+mn-ea"/>
                          <a:cs typeface="+mn-cs"/>
                        </a:rPr>
                        <a:t>IMAGES</a:t>
                      </a:r>
                      <a:endParaRPr lang="en-US" sz="2000" b="0" u="sng" kern="1200" dirty="0">
                        <a:solidFill>
                          <a:schemeClr val="dk1"/>
                        </a:solidFill>
                        <a:effectLst/>
                        <a:latin typeface="+mj-lt"/>
                        <a:ea typeface="+mn-ea"/>
                        <a:cs typeface="+mn-cs"/>
                      </a:endParaRPr>
                    </a:p>
                    <a:p>
                      <a:endParaRPr lang="en-US" sz="2000" b="0" kern="1200" dirty="0">
                        <a:solidFill>
                          <a:schemeClr val="dk1"/>
                        </a:solidFill>
                        <a:effectLst/>
                        <a:latin typeface="+mn-lt"/>
                        <a:ea typeface="+mn-ea"/>
                        <a:cs typeface="+mn-cs"/>
                      </a:endParaRP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apical views </a:t>
                      </a:r>
                      <a:r>
                        <a:rPr lang="en-US" sz="2000" b="0" kern="1200" dirty="0">
                          <a:solidFill>
                            <a:schemeClr val="dk1"/>
                          </a:solidFill>
                          <a:effectLst/>
                          <a:latin typeface="+mn-lt"/>
                          <a:ea typeface="+mn-ea"/>
                          <a:cs typeface="+mn-cs"/>
                          <a:sym typeface="Wingdings" panose="05000000000000000000" pitchFamily="2" charset="2"/>
                        </a:rPr>
                        <a:t> first</a:t>
                      </a:r>
                      <a:endParaRPr lang="en-US" sz="2000" b="0" kern="1200" dirty="0">
                        <a:solidFill>
                          <a:schemeClr val="dk1"/>
                        </a:solidFill>
                        <a:effectLst/>
                        <a:latin typeface="+mn-lt"/>
                        <a:ea typeface="+mn-ea"/>
                        <a:cs typeface="+mn-cs"/>
                      </a:endParaRPr>
                    </a:p>
                    <a:p>
                      <a:pPr marL="342900" indent="-342900">
                        <a:buFont typeface="Arial" panose="020B0604020202020204" pitchFamily="34" charset="0"/>
                        <a:buChar char="•"/>
                      </a:pPr>
                      <a:r>
                        <a:rPr lang="en-US" sz="2000" b="0" kern="1200" dirty="0">
                          <a:solidFill>
                            <a:schemeClr val="dk1"/>
                          </a:solidFill>
                          <a:effectLst/>
                          <a:latin typeface="+mn-lt"/>
                          <a:ea typeface="+mn-ea"/>
                          <a:cs typeface="+mn-cs"/>
                        </a:rPr>
                        <a:t>parasternal views </a:t>
                      </a:r>
                      <a:r>
                        <a:rPr lang="en-US" sz="2000" b="0" kern="1200" dirty="0">
                          <a:solidFill>
                            <a:schemeClr val="dk1"/>
                          </a:solidFill>
                          <a:effectLst/>
                          <a:latin typeface="+mn-lt"/>
                          <a:ea typeface="+mn-ea"/>
                          <a:cs typeface="+mn-cs"/>
                          <a:sym typeface="Wingdings" panose="05000000000000000000" pitchFamily="2" charset="2"/>
                        </a:rPr>
                        <a:t> last</a:t>
                      </a:r>
                      <a:endParaRPr lang="en-US" sz="2000" b="0" kern="1200" dirty="0">
                        <a:solidFill>
                          <a:schemeClr val="dk1"/>
                        </a:solidFill>
                        <a:effectLst/>
                        <a:latin typeface="+mn-lt"/>
                        <a:ea typeface="+mn-ea"/>
                        <a:cs typeface="+mn-cs"/>
                      </a:endParaRPr>
                    </a:p>
                    <a:p>
                      <a:pPr marL="342900" indent="-342900">
                        <a:buFont typeface="Arial" panose="020B0604020202020204" pitchFamily="34" charset="0"/>
                        <a:buChar char="•"/>
                      </a:pPr>
                      <a:endParaRPr lang="en-US" sz="2000" b="0" kern="1200" dirty="0">
                        <a:solidFill>
                          <a:schemeClr val="dk1"/>
                        </a:solidFill>
                        <a:effectLst/>
                        <a:latin typeface="+mn-lt"/>
                        <a:ea typeface="+mn-ea"/>
                        <a:cs typeface="+mn-cs"/>
                      </a:endParaRPr>
                    </a:p>
                  </a:txBody>
                  <a:tcPr>
                    <a:lnL w="12700" cap="flat" cmpd="sng" algn="ctr">
                      <a:solidFill>
                        <a:schemeClr val="accent6">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4321794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973906" y="5501595"/>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15927316" y="34033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9123191" y="4580589"/>
            <a:ext cx="223914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000" dirty="0">
                <a:latin typeface="Gabriola" panose="04040605051002020D02" pitchFamily="82" charset="0"/>
              </a:rPr>
              <a:t>POP QUIZ!</a:t>
            </a:r>
          </a:p>
          <a:p>
            <a:pPr algn="ctr"/>
            <a:r>
              <a:rPr lang="en-US" sz="2000" dirty="0">
                <a:latin typeface="Gabriola" panose="04040605051002020D02" pitchFamily="82" charset="0"/>
              </a:rPr>
              <a:t>In general, what is the </a:t>
            </a:r>
          </a:p>
          <a:p>
            <a:pPr algn="ctr"/>
            <a:r>
              <a:rPr lang="en-US" sz="2000" dirty="0">
                <a:latin typeface="Gabriola" panose="04040605051002020D02" pitchFamily="82" charset="0"/>
              </a:rPr>
              <a:t>primary goal of the UEA?</a:t>
            </a:r>
            <a:endParaRPr lang="en-US" sz="2000"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589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2">
            <a:extLst>
              <a:ext uri="{FF2B5EF4-FFF2-40B4-BE49-F238E27FC236}">
                <a16:creationId xmlns:a16="http://schemas.microsoft.com/office/drawing/2014/main" id="{2DF20E7C-142D-4CA6-85E1-C3B9E18511A5}"/>
              </a:ext>
            </a:extLst>
          </p:cNvPr>
          <p:cNvSpPr>
            <a:spLocks noChangeArrowheads="1"/>
          </p:cNvSpPr>
          <p:nvPr/>
        </p:nvSpPr>
        <p:spPr bwMode="auto">
          <a:xfrm>
            <a:off x="7006876" y="13076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5" name="Rectangle 4">
            <a:extLst>
              <a:ext uri="{FF2B5EF4-FFF2-40B4-BE49-F238E27FC236}">
                <a16:creationId xmlns:a16="http://schemas.microsoft.com/office/drawing/2014/main" id="{4B4C570D-4059-4AEF-BB87-1081D5D3E177}"/>
              </a:ext>
            </a:extLst>
          </p:cNvPr>
          <p:cNvSpPr>
            <a:spLocks noChangeArrowheads="1"/>
          </p:cNvSpPr>
          <p:nvPr/>
        </p:nvSpPr>
        <p:spPr bwMode="auto">
          <a:xfrm>
            <a:off x="8542335" y="1458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Rectangle 6">
            <a:extLst>
              <a:ext uri="{FF2B5EF4-FFF2-40B4-BE49-F238E27FC236}">
                <a16:creationId xmlns:a16="http://schemas.microsoft.com/office/drawing/2014/main" id="{45E5F3CA-80ED-4DFF-B41D-E6EA8E6764C4}"/>
              </a:ext>
            </a:extLst>
          </p:cNvPr>
          <p:cNvSpPr>
            <a:spLocks noChangeArrowheads="1"/>
          </p:cNvSpPr>
          <p:nvPr/>
        </p:nvSpPr>
        <p:spPr bwMode="auto">
          <a:xfrm flipV="1">
            <a:off x="10344243" y="3371524"/>
            <a:ext cx="99561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2299391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29</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534263304"/>
              </p:ext>
            </p:extLst>
          </p:nvPr>
        </p:nvGraphicFramePr>
        <p:xfrm>
          <a:off x="-2059" y="-1"/>
          <a:ext cx="12192000" cy="6020653"/>
        </p:xfrm>
        <a:graphic>
          <a:graphicData uri="http://schemas.openxmlformats.org/drawingml/2006/table">
            <a:tbl>
              <a:tblPr firstRow="1" bandRow="1">
                <a:tableStyleId>{5C22544A-7EE6-4342-B048-85BDC9FD1C3A}</a:tableStyleId>
              </a:tblPr>
              <a:tblGrid>
                <a:gridCol w="2367572">
                  <a:extLst>
                    <a:ext uri="{9D8B030D-6E8A-4147-A177-3AD203B41FA5}">
                      <a16:colId xmlns:a16="http://schemas.microsoft.com/office/drawing/2014/main" val="3969356882"/>
                    </a:ext>
                  </a:extLst>
                </a:gridCol>
                <a:gridCol w="4035287">
                  <a:extLst>
                    <a:ext uri="{9D8B030D-6E8A-4147-A177-3AD203B41FA5}">
                      <a16:colId xmlns:a16="http://schemas.microsoft.com/office/drawing/2014/main" val="1425804619"/>
                    </a:ext>
                  </a:extLst>
                </a:gridCol>
                <a:gridCol w="5789141">
                  <a:extLst>
                    <a:ext uri="{9D8B030D-6E8A-4147-A177-3AD203B41FA5}">
                      <a16:colId xmlns:a16="http://schemas.microsoft.com/office/drawing/2014/main" val="2274368862"/>
                    </a:ext>
                  </a:extLst>
                </a:gridCol>
              </a:tblGrid>
              <a:tr h="576622">
                <a:tc gridSpan="3">
                  <a:txBody>
                    <a:bodyPr/>
                    <a:lstStyle/>
                    <a:p>
                      <a:pPr algn="l"/>
                      <a:r>
                        <a:rPr lang="en-US" sz="3200" b="0" dirty="0">
                          <a:solidFill>
                            <a:schemeClr val="accent6">
                              <a:lumMod val="50000"/>
                            </a:schemeClr>
                          </a:solidFill>
                          <a:latin typeface="+mj-lt"/>
                        </a:rPr>
                        <a:t>M-MODE MEASUREMENTS</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hMerge="1">
                  <a:txBody>
                    <a:bodyPr/>
                    <a:lstStyle/>
                    <a:p>
                      <a:endParaRPr lang="en-US" sz="3200" b="0" dirty="0"/>
                    </a:p>
                  </a:txBody>
                  <a:tcPr>
                    <a:solidFill>
                      <a:schemeClr val="accent6">
                        <a:lumMod val="75000"/>
                      </a:schemeClr>
                    </a:solidFill>
                  </a:tcPr>
                </a:tc>
                <a:tc hMerge="1">
                  <a:txBody>
                    <a:bodyPr/>
                    <a:lstStyle/>
                    <a:p>
                      <a:endParaRPr lang="en-US" sz="1800" b="0" dirty="0"/>
                    </a:p>
                  </a:txBody>
                  <a:tcPr>
                    <a:solidFill>
                      <a:schemeClr val="accent6">
                        <a:lumMod val="75000"/>
                      </a:schemeClr>
                    </a:solidFill>
                  </a:tcPr>
                </a:tc>
                <a:extLst>
                  <a:ext uri="{0D108BD9-81ED-4DB2-BD59-A6C34878D82A}">
                    <a16:rowId xmlns:a16="http://schemas.microsoft.com/office/drawing/2014/main" val="3643217943"/>
                  </a:ext>
                </a:extLst>
              </a:tr>
              <a:tr h="2707672">
                <a:tc rowSpan="2">
                  <a:txBody>
                    <a:bodyPr/>
                    <a:lstStyle/>
                    <a:p>
                      <a:pPr lvl="0"/>
                      <a:r>
                        <a:rPr lang="en-US" sz="2400" u="sng" dirty="0">
                          <a:latin typeface="+mj-lt"/>
                        </a:rPr>
                        <a:t>PROTOCOL</a:t>
                      </a:r>
                      <a:endParaRPr lang="en-US" sz="2000" u="sng" dirty="0">
                        <a:latin typeface="+mj-lt"/>
                      </a:endParaRPr>
                    </a:p>
                    <a:p>
                      <a:pPr lvl="0"/>
                      <a:endParaRPr lang="en-US" sz="2000" dirty="0"/>
                    </a:p>
                    <a:p>
                      <a:pPr marL="285750" lvl="0" indent="-285750">
                        <a:buFont typeface="Arial" panose="020B0604020202020204" pitchFamily="34" charset="0"/>
                        <a:buChar char="•"/>
                      </a:pPr>
                      <a:r>
                        <a:rPr lang="en-US" sz="2000" dirty="0"/>
                        <a:t>on-axis</a:t>
                      </a:r>
                    </a:p>
                    <a:p>
                      <a:pPr marL="285750" lvl="0" indent="-285750">
                        <a:buFont typeface="Arial" panose="020B0604020202020204" pitchFamily="34" charset="0"/>
                        <a:buChar char="•"/>
                      </a:pPr>
                      <a:endParaRPr lang="en-US" sz="2000" dirty="0"/>
                    </a:p>
                    <a:p>
                      <a:pPr marL="285750" lvl="0" indent="-285750">
                        <a:buFont typeface="Arial" panose="020B0604020202020204" pitchFamily="34" charset="0"/>
                        <a:buChar char="•"/>
                      </a:pPr>
                      <a:r>
                        <a:rPr lang="en-US" sz="2000" dirty="0"/>
                        <a:t>? steerable </a:t>
                      </a:r>
                    </a:p>
                    <a:p>
                      <a:pPr marL="285750" lvl="0" indent="-285750">
                        <a:buFont typeface="Arial" panose="020B0604020202020204" pitchFamily="34" charset="0"/>
                        <a:buChar char="•"/>
                      </a:pPr>
                      <a:endParaRPr lang="en-US" sz="2000" dirty="0"/>
                    </a:p>
                    <a:p>
                      <a:pPr marL="285750" lvl="0" indent="-285750">
                        <a:buFont typeface="Arial" panose="020B0604020202020204" pitchFamily="34" charset="0"/>
                        <a:buChar char="•"/>
                      </a:pPr>
                      <a:r>
                        <a:rPr lang="en-US" sz="2000" dirty="0"/>
                        <a:t>L - L technique</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indent="0">
                        <a:buNone/>
                      </a:pPr>
                      <a:r>
                        <a:rPr lang="en-US" sz="2400" u="sng" kern="1200" dirty="0">
                          <a:solidFill>
                            <a:schemeClr val="dk1"/>
                          </a:solidFill>
                          <a:effectLst/>
                          <a:latin typeface="+mj-lt"/>
                          <a:ea typeface="+mn-ea"/>
                          <a:cs typeface="+mn-cs"/>
                        </a:rPr>
                        <a:t>RV &amp; LV </a:t>
                      </a:r>
                    </a:p>
                    <a:p>
                      <a:pPr marL="0" indent="0">
                        <a:buNone/>
                      </a:pPr>
                      <a:endParaRPr lang="en-US" sz="2000" kern="1200" dirty="0">
                        <a:solidFill>
                          <a:schemeClr val="dk1"/>
                        </a:solidFill>
                        <a:effectLst/>
                        <a:latin typeface="+mn-lt"/>
                        <a:ea typeface="+mn-ea"/>
                        <a:cs typeface="+mn-cs"/>
                      </a:endParaRPr>
                    </a:p>
                    <a:p>
                      <a:pPr marL="230188" indent="-230188">
                        <a:buFont typeface="Arial" panose="020B0604020202020204" pitchFamily="34" charset="0"/>
                        <a:buChar char="•"/>
                      </a:pPr>
                      <a:r>
                        <a:rPr lang="en-US" sz="2000" kern="1200" dirty="0">
                          <a:solidFill>
                            <a:schemeClr val="dk1"/>
                          </a:solidFill>
                          <a:effectLst/>
                          <a:latin typeface="+mn-lt"/>
                          <a:ea typeface="+mn-ea"/>
                          <a:cs typeface="+mn-cs"/>
                        </a:rPr>
                        <a:t>RVFWd, RVd, IVSd, LVIDd, PWTd  (end diastole)</a:t>
                      </a:r>
                    </a:p>
                    <a:p>
                      <a:pPr marL="230188" indent="-230188">
                        <a:buFont typeface="Arial" panose="020B0604020202020204" pitchFamily="34" charset="0"/>
                        <a:buChar char="•"/>
                      </a:pPr>
                      <a:endParaRPr lang="en-US" sz="2000" kern="1200" dirty="0">
                        <a:solidFill>
                          <a:schemeClr val="dk1"/>
                        </a:solidFill>
                        <a:effectLst/>
                        <a:latin typeface="+mn-lt"/>
                        <a:ea typeface="+mn-ea"/>
                        <a:cs typeface="+mn-cs"/>
                      </a:endParaRPr>
                    </a:p>
                    <a:p>
                      <a:pPr marL="230188" indent="-230188">
                        <a:buFont typeface="Arial" panose="020B0604020202020204" pitchFamily="34" charset="0"/>
                        <a:buChar char="•"/>
                      </a:pPr>
                      <a:r>
                        <a:rPr lang="en-US" sz="2000" kern="1200" dirty="0">
                          <a:solidFill>
                            <a:schemeClr val="dk1"/>
                          </a:solidFill>
                          <a:effectLst/>
                          <a:latin typeface="+mn-lt"/>
                          <a:ea typeface="+mn-ea"/>
                          <a:cs typeface="+mn-cs"/>
                        </a:rPr>
                        <a:t>IVSs, LVIDs, PWTs (end systole)</a:t>
                      </a:r>
                    </a:p>
                    <a:p>
                      <a:pPr marL="0" indent="0">
                        <a:buFont typeface="Arial" panose="020B0604020202020204" pitchFamily="34" charset="0"/>
                        <a:buNone/>
                      </a:pPr>
                      <a:endParaRPr lang="en-US" sz="3200" kern="1200" dirty="0">
                        <a:solidFill>
                          <a:schemeClr val="dk1"/>
                        </a:solidFill>
                        <a:effectLst/>
                        <a:latin typeface="+mn-lt"/>
                        <a:ea typeface="+mn-ea"/>
                        <a:cs typeface="+mn-cs"/>
                      </a:endParaRPr>
                    </a:p>
                    <a:p>
                      <a:pPr marL="0" indent="0">
                        <a:buFont typeface="Arial" panose="020B0604020202020204" pitchFamily="34" charset="0"/>
                        <a:buNone/>
                      </a:pPr>
                      <a:endParaRPr lang="en-US" sz="1800" kern="1200" dirty="0">
                        <a:solidFill>
                          <a:schemeClr val="dk1"/>
                        </a:solidFill>
                        <a:effectLst/>
                        <a:latin typeface="+mn-lt"/>
                        <a:ea typeface="+mn-ea"/>
                        <a:cs typeface="+mn-cs"/>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178385353"/>
                  </a:ext>
                </a:extLst>
              </a:tr>
              <a:tr h="2698333">
                <a:tc vMerge="1">
                  <a:txBody>
                    <a:bodyPr/>
                    <a:lstStyle/>
                    <a:p>
                      <a:endParaRPr lang="en-US"/>
                    </a:p>
                  </a:txBody>
                  <a:tcPr/>
                </a:tc>
                <a:tc>
                  <a:txBody>
                    <a:bodyPr/>
                    <a:lstStyle/>
                    <a:p>
                      <a:r>
                        <a:rPr lang="en-US" sz="2400" u="sng" kern="1200" dirty="0">
                          <a:solidFill>
                            <a:schemeClr val="dk1"/>
                          </a:solidFill>
                          <a:effectLst/>
                          <a:latin typeface="+mj-lt"/>
                          <a:ea typeface="+mn-ea"/>
                          <a:cs typeface="+mn-cs"/>
                        </a:rPr>
                        <a:t>AO ROOT &amp; LA</a:t>
                      </a:r>
                    </a:p>
                    <a:p>
                      <a:endParaRPr lang="en-US" sz="2000" kern="1200" dirty="0">
                        <a:solidFill>
                          <a:schemeClr val="dk1"/>
                        </a:solidFill>
                        <a:effectLst/>
                        <a:latin typeface="+mn-lt"/>
                        <a:ea typeface="+mn-ea"/>
                        <a:cs typeface="+mn-cs"/>
                      </a:endParaRPr>
                    </a:p>
                    <a:p>
                      <a:pPr marL="230188" indent="-230188">
                        <a:buFont typeface="Arial" panose="020B0604020202020204" pitchFamily="34" charset="0"/>
                        <a:buChar char="•"/>
                      </a:pPr>
                      <a:r>
                        <a:rPr lang="en-US" sz="2000" kern="1200" dirty="0">
                          <a:solidFill>
                            <a:schemeClr val="dk1"/>
                          </a:solidFill>
                          <a:effectLst/>
                          <a:latin typeface="+mn-lt"/>
                          <a:ea typeface="+mn-ea"/>
                          <a:cs typeface="+mn-cs"/>
                        </a:rPr>
                        <a:t>AO root (end diastole)</a:t>
                      </a:r>
                    </a:p>
                    <a:p>
                      <a:pPr marL="230188" indent="-230188">
                        <a:buFont typeface="Arial" panose="020B0604020202020204" pitchFamily="34" charset="0"/>
                        <a:buChar char="•"/>
                      </a:pPr>
                      <a:endParaRPr lang="en-US" sz="2000" kern="1200" dirty="0">
                        <a:solidFill>
                          <a:schemeClr val="dk1"/>
                        </a:solidFill>
                        <a:effectLst/>
                        <a:latin typeface="+mn-lt"/>
                        <a:ea typeface="+mn-ea"/>
                        <a:cs typeface="+mn-cs"/>
                      </a:endParaRPr>
                    </a:p>
                    <a:p>
                      <a:pPr marL="230188" indent="-230188">
                        <a:buFont typeface="Arial" panose="020B0604020202020204" pitchFamily="34" charset="0"/>
                        <a:buChar char="•"/>
                      </a:pPr>
                      <a:r>
                        <a:rPr lang="en-US" sz="2000" kern="1200" dirty="0">
                          <a:solidFill>
                            <a:schemeClr val="dk1"/>
                          </a:solidFill>
                          <a:effectLst/>
                          <a:latin typeface="+mn-lt"/>
                          <a:ea typeface="+mn-ea"/>
                          <a:cs typeface="+mn-cs"/>
                        </a:rPr>
                        <a:t>ACS (early systole)</a:t>
                      </a:r>
                    </a:p>
                    <a:p>
                      <a:pPr marL="230188" indent="-230188">
                        <a:buFont typeface="Arial" panose="020B0604020202020204" pitchFamily="34" charset="0"/>
                        <a:buChar char="•"/>
                      </a:pPr>
                      <a:endParaRPr lang="en-US" sz="2000" kern="1200" dirty="0">
                        <a:solidFill>
                          <a:schemeClr val="dk1"/>
                        </a:solidFill>
                        <a:effectLst/>
                        <a:latin typeface="+mn-lt"/>
                        <a:ea typeface="+mn-ea"/>
                        <a:cs typeface="+mn-cs"/>
                      </a:endParaRPr>
                    </a:p>
                    <a:p>
                      <a:pPr marL="230188" indent="-230188">
                        <a:buFont typeface="Arial" panose="020B0604020202020204" pitchFamily="34" charset="0"/>
                        <a:buChar char="•"/>
                      </a:pPr>
                      <a:r>
                        <a:rPr lang="en-US" sz="2000" kern="1200" dirty="0">
                          <a:solidFill>
                            <a:schemeClr val="dk1"/>
                          </a:solidFill>
                          <a:effectLst/>
                          <a:latin typeface="+mn-lt"/>
                          <a:ea typeface="+mn-ea"/>
                          <a:cs typeface="+mn-cs"/>
                        </a:rPr>
                        <a:t>LA (end systole)</a:t>
                      </a:r>
                      <a:endParaRPr lang="en-US" sz="2000" dirty="0">
                        <a:effectLst/>
                      </a:endParaRPr>
                    </a:p>
                    <a:p>
                      <a:endParaRPr lang="en-US" sz="2000" kern="1200" dirty="0">
                        <a:solidFill>
                          <a:schemeClr val="dk1"/>
                        </a:solidFill>
                        <a:effectLst/>
                        <a:latin typeface="+mn-lt"/>
                        <a:ea typeface="+mn-ea"/>
                        <a:cs typeface="+mn-cs"/>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2160772710"/>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917097" y="5459978"/>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56387" y="4065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2">
            <a:extLst>
              <a:ext uri="{FF2B5EF4-FFF2-40B4-BE49-F238E27FC236}">
                <a16:creationId xmlns:a16="http://schemas.microsoft.com/office/drawing/2014/main" id="{DF6EEFE6-0F8C-4DFE-9610-78E1B8792D53}"/>
              </a:ext>
            </a:extLst>
          </p:cNvPr>
          <p:cNvSpPr>
            <a:spLocks noChangeArrowheads="1"/>
          </p:cNvSpPr>
          <p:nvPr/>
        </p:nvSpPr>
        <p:spPr bwMode="auto">
          <a:xfrm>
            <a:off x="8672159" y="11215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DEA5BCB7-E9EF-4254-8955-BCF8F6A5A623}"/>
              </a:ext>
            </a:extLst>
          </p:cNvPr>
          <p:cNvGraphicFramePr>
            <a:graphicFrameLocks noChangeAspect="1"/>
          </p:cNvGraphicFramePr>
          <p:nvPr>
            <p:extLst>
              <p:ext uri="{D42A27DB-BD31-4B8C-83A1-F6EECF244321}">
                <p14:modId xmlns:p14="http://schemas.microsoft.com/office/powerpoint/2010/main" val="2178854397"/>
              </p:ext>
            </p:extLst>
          </p:nvPr>
        </p:nvGraphicFramePr>
        <p:xfrm>
          <a:off x="6604424" y="827360"/>
          <a:ext cx="1442180" cy="1527014"/>
        </p:xfrm>
        <a:graphic>
          <a:graphicData uri="http://schemas.openxmlformats.org/presentationml/2006/ole">
            <mc:AlternateContent xmlns:mc="http://schemas.openxmlformats.org/markup-compatibility/2006">
              <mc:Choice xmlns:v="urn:schemas-microsoft-com:vml" Requires="v">
                <p:oleObj name="Bitmap Image" r:id="rId2" imgW="1152360" imgH="1266840" progId="Paint.Picture">
                  <p:embed/>
                </p:oleObj>
              </mc:Choice>
              <mc:Fallback>
                <p:oleObj name="Bitmap Image" r:id="rId2" imgW="1152360" imgH="1266840" progId="Paint.Picture">
                  <p:embed/>
                  <p:pic>
                    <p:nvPicPr>
                      <p:cNvPr id="62" name="Object 61">
                        <a:extLst>
                          <a:ext uri="{FF2B5EF4-FFF2-40B4-BE49-F238E27FC236}">
                            <a16:creationId xmlns:a16="http://schemas.microsoft.com/office/drawing/2014/main" id="{DEA5BCB7-E9EF-4254-8955-BCF8F6A5A623}"/>
                          </a:ext>
                        </a:extLst>
                      </p:cNvPr>
                      <p:cNvPicPr>
                        <a:picLocks noChangeAspect="1" noChangeArrowheads="1"/>
                      </p:cNvPicPr>
                      <p:nvPr/>
                    </p:nvPicPr>
                    <p:blipFill>
                      <a:blip r:embed="rId3"/>
                      <a:srcRect/>
                      <a:stretch>
                        <a:fillRect/>
                      </a:stretch>
                    </p:blipFill>
                    <p:spPr bwMode="auto">
                      <a:xfrm>
                        <a:off x="6604424" y="827360"/>
                        <a:ext cx="1442180" cy="1527014"/>
                      </a:xfrm>
                      <a:prstGeom prst="rect">
                        <a:avLst/>
                      </a:prstGeom>
                      <a:noFill/>
                    </p:spPr>
                  </p:pic>
                </p:oleObj>
              </mc:Fallback>
            </mc:AlternateContent>
          </a:graphicData>
        </a:graphic>
      </p:graphicFrame>
      <p:sp>
        <p:nvSpPr>
          <p:cNvPr id="65" name="Rectangle 4">
            <a:extLst>
              <a:ext uri="{FF2B5EF4-FFF2-40B4-BE49-F238E27FC236}">
                <a16:creationId xmlns:a16="http://schemas.microsoft.com/office/drawing/2014/main" id="{F91FA729-009B-42B1-BDED-E41E57C9C93C}"/>
              </a:ext>
            </a:extLst>
          </p:cNvPr>
          <p:cNvSpPr>
            <a:spLocks noChangeArrowheads="1"/>
          </p:cNvSpPr>
          <p:nvPr/>
        </p:nvSpPr>
        <p:spPr bwMode="auto">
          <a:xfrm>
            <a:off x="8672159" y="24957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Rectangle 6">
            <a:extLst>
              <a:ext uri="{FF2B5EF4-FFF2-40B4-BE49-F238E27FC236}">
                <a16:creationId xmlns:a16="http://schemas.microsoft.com/office/drawing/2014/main" id="{B07BF6E6-3068-43E3-B56D-47A2321346D6}"/>
              </a:ext>
            </a:extLst>
          </p:cNvPr>
          <p:cNvSpPr>
            <a:spLocks noChangeArrowheads="1"/>
          </p:cNvSpPr>
          <p:nvPr/>
        </p:nvSpPr>
        <p:spPr bwMode="auto">
          <a:xfrm>
            <a:off x="8672159" y="41886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3" name="Object 72">
            <a:extLst>
              <a:ext uri="{FF2B5EF4-FFF2-40B4-BE49-F238E27FC236}">
                <a16:creationId xmlns:a16="http://schemas.microsoft.com/office/drawing/2014/main" id="{44A7C5B3-EFE5-42D8-B067-E9DB1950DF89}"/>
              </a:ext>
            </a:extLst>
          </p:cNvPr>
          <p:cNvGraphicFramePr>
            <a:graphicFrameLocks noChangeAspect="1"/>
          </p:cNvGraphicFramePr>
          <p:nvPr>
            <p:extLst>
              <p:ext uri="{D42A27DB-BD31-4B8C-83A1-F6EECF244321}">
                <p14:modId xmlns:p14="http://schemas.microsoft.com/office/powerpoint/2010/main" val="3055314430"/>
              </p:ext>
            </p:extLst>
          </p:nvPr>
        </p:nvGraphicFramePr>
        <p:xfrm>
          <a:off x="6604424" y="3581049"/>
          <a:ext cx="1444364" cy="1541690"/>
        </p:xfrm>
        <a:graphic>
          <a:graphicData uri="http://schemas.openxmlformats.org/presentationml/2006/ole">
            <mc:AlternateContent xmlns:mc="http://schemas.openxmlformats.org/markup-compatibility/2006">
              <mc:Choice xmlns:v="urn:schemas-microsoft-com:vml" Requires="v">
                <p:oleObj name="Bitmap Image" r:id="rId4" imgW="752400" imgH="733320" progId="Paint.Picture">
                  <p:embed/>
                </p:oleObj>
              </mc:Choice>
              <mc:Fallback>
                <p:oleObj name="Bitmap Image" r:id="rId4" imgW="752400" imgH="733320" progId="Paint.Picture">
                  <p:embed/>
                  <p:pic>
                    <p:nvPicPr>
                      <p:cNvPr id="73" name="Object 72">
                        <a:extLst>
                          <a:ext uri="{FF2B5EF4-FFF2-40B4-BE49-F238E27FC236}">
                            <a16:creationId xmlns:a16="http://schemas.microsoft.com/office/drawing/2014/main" id="{44A7C5B3-EFE5-42D8-B067-E9DB1950DF89}"/>
                          </a:ext>
                        </a:extLst>
                      </p:cNvPr>
                      <p:cNvPicPr>
                        <a:picLocks noChangeAspect="1" noChangeArrowheads="1"/>
                      </p:cNvPicPr>
                      <p:nvPr/>
                    </p:nvPicPr>
                    <p:blipFill>
                      <a:blip r:embed="rId5"/>
                      <a:srcRect/>
                      <a:stretch>
                        <a:fillRect/>
                      </a:stretch>
                    </p:blipFill>
                    <p:spPr bwMode="auto">
                      <a:xfrm>
                        <a:off x="6604424" y="3581049"/>
                        <a:ext cx="1444364" cy="1541690"/>
                      </a:xfrm>
                      <a:prstGeom prst="rect">
                        <a:avLst/>
                      </a:prstGeom>
                      <a:noFill/>
                    </p:spPr>
                  </p:pic>
                </p:oleObj>
              </mc:Fallback>
            </mc:AlternateContent>
          </a:graphicData>
        </a:graphic>
      </p:graphicFrame>
      <p:sp>
        <p:nvSpPr>
          <p:cNvPr id="74" name="Rectangle 8">
            <a:extLst>
              <a:ext uri="{FF2B5EF4-FFF2-40B4-BE49-F238E27FC236}">
                <a16:creationId xmlns:a16="http://schemas.microsoft.com/office/drawing/2014/main" id="{A40FE1C3-0809-4EA1-BC9B-03D0F09B44DA}"/>
              </a:ext>
            </a:extLst>
          </p:cNvPr>
          <p:cNvSpPr>
            <a:spLocks noChangeArrowheads="1"/>
          </p:cNvSpPr>
          <p:nvPr/>
        </p:nvSpPr>
        <p:spPr bwMode="auto">
          <a:xfrm>
            <a:off x="8541277" y="54449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77" name="Picture 76">
            <a:extLst>
              <a:ext uri="{FF2B5EF4-FFF2-40B4-BE49-F238E27FC236}">
                <a16:creationId xmlns:a16="http://schemas.microsoft.com/office/drawing/2014/main" id="{381102CD-FA04-5BB3-F517-0F0CCF81E30A}"/>
              </a:ext>
            </a:extLst>
          </p:cNvPr>
          <p:cNvPicPr>
            <a:picLocks noChangeAspect="1"/>
          </p:cNvPicPr>
          <p:nvPr/>
        </p:nvPicPr>
        <p:blipFill>
          <a:blip r:embed="rId6"/>
          <a:stretch>
            <a:fillRect/>
          </a:stretch>
        </p:blipFill>
        <p:spPr>
          <a:xfrm>
            <a:off x="8258257" y="3569706"/>
            <a:ext cx="3737556" cy="2211148"/>
          </a:xfrm>
          <a:prstGeom prst="rect">
            <a:avLst/>
          </a:prstGeom>
        </p:spPr>
      </p:pic>
      <p:pic>
        <p:nvPicPr>
          <p:cNvPr id="75" name="Picture 74">
            <a:extLst>
              <a:ext uri="{FF2B5EF4-FFF2-40B4-BE49-F238E27FC236}">
                <a16:creationId xmlns:a16="http://schemas.microsoft.com/office/drawing/2014/main" id="{35F7E3A7-F2D0-7327-94E1-DA8908991DFF}"/>
              </a:ext>
            </a:extLst>
          </p:cNvPr>
          <p:cNvPicPr>
            <a:picLocks noChangeAspect="1"/>
          </p:cNvPicPr>
          <p:nvPr/>
        </p:nvPicPr>
        <p:blipFill>
          <a:blip r:embed="rId7"/>
          <a:stretch>
            <a:fillRect/>
          </a:stretch>
        </p:blipFill>
        <p:spPr>
          <a:xfrm>
            <a:off x="8261161" y="829236"/>
            <a:ext cx="3734651" cy="2251615"/>
          </a:xfrm>
          <a:prstGeom prst="rect">
            <a:avLst/>
          </a:prstGeom>
        </p:spPr>
      </p:pic>
    </p:spTree>
    <p:extLst>
      <p:ext uri="{BB962C8B-B14F-4D97-AF65-F5344CB8AC3E}">
        <p14:creationId xmlns:p14="http://schemas.microsoft.com/office/powerpoint/2010/main" val="127433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2BCF11-2C81-4CA4-95C3-838D265BCFC3}"/>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a:extLst>
              <a:ext uri="{FF2B5EF4-FFF2-40B4-BE49-F238E27FC236}">
                <a16:creationId xmlns:a16="http://schemas.microsoft.com/office/drawing/2014/main" id="{D1327856-BBA6-41F2-93CD-1403DF591E07}"/>
              </a:ext>
            </a:extLst>
          </p:cNvPr>
          <p:cNvSpPr txBox="1"/>
          <p:nvPr/>
        </p:nvSpPr>
        <p:spPr>
          <a:xfrm>
            <a:off x="956199" y="1643896"/>
            <a:ext cx="10279601" cy="3570208"/>
          </a:xfrm>
          <a:prstGeom prst="rect">
            <a:avLst/>
          </a:prstGeom>
          <a:noFill/>
        </p:spPr>
        <p:txBody>
          <a:bodyPr wrap="square">
            <a:spAutoFit/>
          </a:bodyPr>
          <a:lstStyle/>
          <a:p>
            <a:pPr marL="0" marR="0" algn="ctr">
              <a:spcBef>
                <a:spcPts val="0"/>
              </a:spcBef>
              <a:spcAft>
                <a:spcPts val="0"/>
              </a:spcAft>
            </a:pPr>
            <a:r>
              <a:rPr lang="en-US" sz="3200" dirty="0">
                <a:solidFill>
                  <a:schemeClr val="accent5">
                    <a:lumMod val="20000"/>
                    <a:lumOff val="80000"/>
                  </a:schemeClr>
                </a:solidFill>
                <a:effectLst/>
                <a:latin typeface="Comic Sans MS" panose="030F0702030302020204" pitchFamily="66" charset="0"/>
                <a:ea typeface="MS Mincho" panose="02020609040205080304" pitchFamily="49" charset="-128"/>
              </a:rPr>
              <a:t>ECHO…THE NOTEBOOK 8 &amp; THE WORKBOOK 8</a:t>
            </a:r>
            <a:endParaRPr lang="en-US" sz="3200" dirty="0">
              <a:solidFill>
                <a:schemeClr val="accent5">
                  <a:lumMod val="20000"/>
                  <a:lumOff val="80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endParaRPr lang="en-US" sz="2000" dirty="0">
              <a:solidFill>
                <a:schemeClr val="accent5">
                  <a:lumMod val="20000"/>
                  <a:lumOff val="80000"/>
                </a:schemeClr>
              </a:solidFill>
              <a:effectLst/>
              <a:latin typeface="Comic Sans MS" panose="030F0702030302020204" pitchFamily="66" charset="0"/>
              <a:ea typeface="MS Mincho" panose="02020609040205080304" pitchFamily="49" charset="-128"/>
            </a:endParaRPr>
          </a:p>
          <a:p>
            <a:pPr marL="0" marR="0" algn="ctr">
              <a:spcBef>
                <a:spcPts val="0"/>
              </a:spcBef>
              <a:spcAft>
                <a:spcPts val="0"/>
              </a:spcAft>
            </a:pPr>
            <a:r>
              <a:rPr lang="en-US" sz="2000" dirty="0">
                <a:solidFill>
                  <a:schemeClr val="accent5">
                    <a:lumMod val="20000"/>
                    <a:lumOff val="80000"/>
                  </a:schemeClr>
                </a:solidFill>
                <a:effectLst/>
                <a:latin typeface="Comic Sans MS" panose="030F0702030302020204" pitchFamily="66" charset="0"/>
                <a:ea typeface="MS Mincho" panose="02020609040205080304" pitchFamily="49" charset="-128"/>
              </a:rPr>
              <a:t>are currently approved by the </a:t>
            </a:r>
          </a:p>
          <a:p>
            <a:pPr marL="0" marR="0" algn="ctr">
              <a:spcBef>
                <a:spcPts val="0"/>
              </a:spcBef>
              <a:spcAft>
                <a:spcPts val="0"/>
              </a:spcAft>
            </a:pPr>
            <a:r>
              <a:rPr lang="en-US" sz="2000" dirty="0">
                <a:solidFill>
                  <a:schemeClr val="accent5">
                    <a:lumMod val="20000"/>
                    <a:lumOff val="80000"/>
                  </a:schemeClr>
                </a:solidFill>
                <a:effectLst/>
                <a:latin typeface="Comic Sans MS" panose="030F0702030302020204" pitchFamily="66" charset="0"/>
                <a:ea typeface="MS Mincho" panose="02020609040205080304" pitchFamily="49" charset="-128"/>
              </a:rPr>
              <a:t>Society of Diagnostic Medical Sonography (SDMS) </a:t>
            </a:r>
            <a:endParaRPr lang="en-US" sz="2000" dirty="0">
              <a:solidFill>
                <a:schemeClr val="accent5">
                  <a:lumMod val="20000"/>
                  <a:lumOff val="80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r>
              <a:rPr lang="en-US" sz="2000" dirty="0">
                <a:solidFill>
                  <a:schemeClr val="accent5">
                    <a:lumMod val="20000"/>
                    <a:lumOff val="80000"/>
                  </a:schemeClr>
                </a:solidFill>
                <a:effectLst/>
                <a:latin typeface="Comic Sans MS" panose="030F0702030302020204" pitchFamily="66" charset="0"/>
                <a:ea typeface="MS Mincho" panose="02020609040205080304" pitchFamily="49" charset="-128"/>
              </a:rPr>
              <a:t>as a self-instructional activity </a:t>
            </a:r>
            <a:r>
              <a:rPr lang="en-US" sz="2000" dirty="0">
                <a:solidFill>
                  <a:schemeClr val="accent5">
                    <a:lumMod val="20000"/>
                    <a:lumOff val="80000"/>
                  </a:schemeClr>
                </a:solidFill>
                <a:latin typeface="Comic Sans MS" panose="030F0702030302020204" pitchFamily="66" charset="0"/>
                <a:ea typeface="MS Mincho" panose="02020609040205080304" pitchFamily="49" charset="-128"/>
              </a:rPr>
              <a:t>f</a:t>
            </a:r>
            <a:r>
              <a:rPr lang="en-US" sz="2000" dirty="0">
                <a:solidFill>
                  <a:schemeClr val="accent5">
                    <a:lumMod val="20000"/>
                    <a:lumOff val="80000"/>
                  </a:schemeClr>
                </a:solidFill>
                <a:effectLst/>
                <a:latin typeface="Comic Sans MS" panose="030F0702030302020204" pitchFamily="66" charset="0"/>
                <a:ea typeface="MS Mincho" panose="02020609040205080304" pitchFamily="49" charset="-128"/>
              </a:rPr>
              <a:t>or</a:t>
            </a:r>
            <a:endParaRPr lang="en-US" sz="1800" dirty="0">
              <a:solidFill>
                <a:schemeClr val="accent5">
                  <a:lumMod val="20000"/>
                  <a:lumOff val="80000"/>
                </a:schemeClr>
              </a:solidFill>
              <a:effectLst/>
              <a:latin typeface="Comic Sans MS" panose="030F0702030302020204" pitchFamily="66" charset="0"/>
              <a:ea typeface="MS Mincho" panose="02020609040205080304" pitchFamily="49" charset="-128"/>
            </a:endParaRPr>
          </a:p>
          <a:p>
            <a:pPr marL="0" marR="0" algn="ctr">
              <a:spcBef>
                <a:spcPts val="0"/>
              </a:spcBef>
              <a:spcAft>
                <a:spcPts val="0"/>
              </a:spcAft>
            </a:pPr>
            <a:endParaRPr lang="en-US" sz="2000" dirty="0">
              <a:solidFill>
                <a:schemeClr val="accent5">
                  <a:lumMod val="20000"/>
                  <a:lumOff val="80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r>
              <a:rPr lang="en-US" sz="4800" b="1" dirty="0">
                <a:solidFill>
                  <a:schemeClr val="accent6">
                    <a:lumMod val="40000"/>
                    <a:lumOff val="60000"/>
                  </a:schemeClr>
                </a:solidFill>
                <a:latin typeface="Papyrus" panose="03070502060502030205" pitchFamily="66" charset="0"/>
                <a:ea typeface="MS Mincho" panose="02020609040205080304" pitchFamily="49" charset="-128"/>
              </a:rPr>
              <a:t>31</a:t>
            </a:r>
            <a:r>
              <a:rPr lang="en-US" sz="4800" b="1" dirty="0">
                <a:solidFill>
                  <a:schemeClr val="accent6">
                    <a:lumMod val="40000"/>
                    <a:lumOff val="60000"/>
                  </a:schemeClr>
                </a:solidFill>
                <a:effectLst/>
                <a:latin typeface="Papyrus" panose="03070502060502030205" pitchFamily="66" charset="0"/>
                <a:ea typeface="MS Mincho" panose="02020609040205080304" pitchFamily="49" charset="-128"/>
              </a:rPr>
              <a:t> CME CREDITS</a:t>
            </a:r>
            <a:endParaRPr lang="en-US" b="1" dirty="0">
              <a:solidFill>
                <a:schemeClr val="accent6">
                  <a:lumMod val="40000"/>
                  <a:lumOff val="60000"/>
                </a:schemeClr>
              </a:solidFill>
              <a:effectLst/>
              <a:latin typeface="Papyrus" panose="03070502060502030205" pitchFamily="66" charset="0"/>
              <a:ea typeface="Times New Roman" panose="02020603050405020304" pitchFamily="18" charset="0"/>
            </a:endParaRPr>
          </a:p>
          <a:p>
            <a:pPr marL="0" marR="0" algn="ctr">
              <a:spcBef>
                <a:spcPts val="0"/>
              </a:spcBef>
              <a:spcAft>
                <a:spcPts val="0"/>
              </a:spcAft>
            </a:pPr>
            <a:r>
              <a:rPr lang="en-US" sz="800" dirty="0">
                <a:solidFill>
                  <a:schemeClr val="accent5">
                    <a:lumMod val="20000"/>
                    <a:lumOff val="80000"/>
                  </a:schemeClr>
                </a:solidFill>
                <a:effectLst/>
                <a:latin typeface="Comic Sans MS" panose="030F0702030302020204" pitchFamily="66" charset="0"/>
                <a:ea typeface="MS Mincho" panose="02020609040205080304" pitchFamily="49" charset="-128"/>
              </a:rPr>
              <a:t> </a:t>
            </a:r>
            <a:endParaRPr lang="en-US" sz="2000" dirty="0">
              <a:solidFill>
                <a:schemeClr val="accent5">
                  <a:lumMod val="20000"/>
                  <a:lumOff val="80000"/>
                </a:schemeClr>
              </a:solidFill>
              <a:effectLst/>
              <a:latin typeface="Courier New" panose="02070309020205020404" pitchFamily="49" charset="0"/>
              <a:ea typeface="Times New Roman" panose="02020603050405020304" pitchFamily="18" charset="0"/>
            </a:endParaRPr>
          </a:p>
          <a:p>
            <a:pPr marL="0" marR="0" algn="ctr">
              <a:spcBef>
                <a:spcPts val="0"/>
              </a:spcBef>
              <a:spcAft>
                <a:spcPts val="0"/>
              </a:spcAft>
            </a:pPr>
            <a:endParaRPr lang="en-US" sz="2000" i="1" dirty="0">
              <a:solidFill>
                <a:schemeClr val="accent5">
                  <a:lumMod val="20000"/>
                  <a:lumOff val="80000"/>
                </a:schemeClr>
              </a:solidFill>
              <a:effectLst/>
              <a:latin typeface="Courier New" panose="02070309020205020404" pitchFamily="49" charset="0"/>
              <a:ea typeface="MS Mincho" panose="02020609040205080304" pitchFamily="49" charset="-128"/>
            </a:endParaRPr>
          </a:p>
          <a:p>
            <a:pPr marL="0" marR="0" algn="ctr">
              <a:spcBef>
                <a:spcPts val="0"/>
              </a:spcBef>
              <a:spcAft>
                <a:spcPts val="0"/>
              </a:spcAft>
            </a:pPr>
            <a:r>
              <a:rPr lang="en-US" sz="1800" dirty="0">
                <a:solidFill>
                  <a:schemeClr val="accent5">
                    <a:lumMod val="20000"/>
                    <a:lumOff val="80000"/>
                  </a:schemeClr>
                </a:solidFill>
                <a:effectLst/>
                <a:latin typeface="Comic Sans MS" panose="030F0702030302020204" pitchFamily="66" charset="0"/>
                <a:ea typeface="MS Mincho" panose="02020609040205080304" pitchFamily="49" charset="-128"/>
              </a:rPr>
              <a:t>Please refer to </a:t>
            </a:r>
            <a:r>
              <a:rPr lang="en-US" sz="1800" u="sng" dirty="0">
                <a:solidFill>
                  <a:schemeClr val="accent5">
                    <a:lumMod val="20000"/>
                    <a:lumOff val="80000"/>
                  </a:schemeClr>
                </a:solidFill>
                <a:effectLst/>
                <a:latin typeface="Comic Sans MS" panose="030F0702030302020204" pitchFamily="66" charset="0"/>
                <a:ea typeface="MS Mincho" panose="02020609040205080304" pitchFamily="49" charset="-128"/>
                <a:hlinkClick r:id="rId2">
                  <a:extLst>
                    <a:ext uri="{A12FA001-AC4F-418D-AE19-62706E023703}">
                      <ahyp:hlinkClr xmlns:ahyp="http://schemas.microsoft.com/office/drawing/2018/hyperlinkcolor" val="tx"/>
                    </a:ext>
                  </a:extLst>
                </a:hlinkClick>
              </a:rPr>
              <a:t>www.echonotebook.com</a:t>
            </a:r>
            <a:r>
              <a:rPr lang="en-US" sz="1800" dirty="0">
                <a:solidFill>
                  <a:schemeClr val="accent5">
                    <a:lumMod val="20000"/>
                    <a:lumOff val="80000"/>
                  </a:schemeClr>
                </a:solidFill>
                <a:effectLst/>
                <a:latin typeface="Comic Sans MS" panose="030F0702030302020204" pitchFamily="66" charset="0"/>
                <a:ea typeface="MS Mincho" panose="02020609040205080304" pitchFamily="49" charset="-128"/>
              </a:rPr>
              <a:t> for </a:t>
            </a:r>
            <a:r>
              <a:rPr lang="en-US" sz="1800">
                <a:solidFill>
                  <a:schemeClr val="accent5">
                    <a:lumMod val="20000"/>
                    <a:lumOff val="80000"/>
                  </a:schemeClr>
                </a:solidFill>
                <a:effectLst/>
                <a:latin typeface="Comic Sans MS" panose="030F0702030302020204" pitchFamily="66" charset="0"/>
                <a:ea typeface="MS Mincho" panose="02020609040205080304" pitchFamily="49" charset="-128"/>
              </a:rPr>
              <a:t>more details!</a:t>
            </a:r>
            <a:endParaRPr lang="en-US" sz="2000" dirty="0">
              <a:solidFill>
                <a:schemeClr val="accent5">
                  <a:lumMod val="20000"/>
                  <a:lumOff val="80000"/>
                </a:schemeClr>
              </a:solidFill>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1784813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30</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3609491392"/>
              </p:ext>
            </p:extLst>
          </p:nvPr>
        </p:nvGraphicFramePr>
        <p:xfrm>
          <a:off x="10151" y="821112"/>
          <a:ext cx="12171698" cy="4511040"/>
        </p:xfrm>
        <a:graphic>
          <a:graphicData uri="http://schemas.openxmlformats.org/drawingml/2006/table">
            <a:tbl>
              <a:tblPr firstRow="1" bandRow="1">
                <a:tableStyleId>{5C22544A-7EE6-4342-B048-85BDC9FD1C3A}</a:tableStyleId>
              </a:tblPr>
              <a:tblGrid>
                <a:gridCol w="12171698">
                  <a:extLst>
                    <a:ext uri="{9D8B030D-6E8A-4147-A177-3AD203B41FA5}">
                      <a16:colId xmlns:a16="http://schemas.microsoft.com/office/drawing/2014/main" val="3969356882"/>
                    </a:ext>
                  </a:extLst>
                </a:gridCol>
              </a:tblGrid>
              <a:tr h="415397">
                <a:tc>
                  <a:txBody>
                    <a:bodyPr/>
                    <a:lstStyle/>
                    <a:p>
                      <a:pPr algn="ctr"/>
                      <a:r>
                        <a:rPr lang="en-US" sz="2400" b="0" dirty="0">
                          <a:solidFill>
                            <a:schemeClr val="accent6">
                              <a:lumMod val="50000"/>
                            </a:schemeClr>
                          </a:solidFill>
                          <a:latin typeface="+mj-lt"/>
                        </a:rPr>
                        <a:t>MV M-MODE</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43217943"/>
                  </a:ext>
                </a:extLst>
              </a:tr>
              <a:tr h="3937231">
                <a:tc>
                  <a:txBody>
                    <a:bodyPr/>
                    <a:lstStyle/>
                    <a:p>
                      <a:r>
                        <a:rPr lang="en-US" sz="2400" u="sng" kern="1200" dirty="0">
                          <a:solidFill>
                            <a:schemeClr val="bg1"/>
                          </a:solidFill>
                          <a:effectLst/>
                          <a:latin typeface="+mj-lt"/>
                          <a:ea typeface="+mn-ea"/>
                          <a:cs typeface="+mn-cs"/>
                        </a:rPr>
                        <a:t>MV DEFINITIONS</a:t>
                      </a:r>
                    </a:p>
                    <a:p>
                      <a:endParaRPr lang="en-US" sz="20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5590407" y="443761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56387" y="4065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1846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2">
            <a:extLst>
              <a:ext uri="{FF2B5EF4-FFF2-40B4-BE49-F238E27FC236}">
                <a16:creationId xmlns:a16="http://schemas.microsoft.com/office/drawing/2014/main" id="{DF6EEFE6-0F8C-4DFE-9610-78E1B8792D53}"/>
              </a:ext>
            </a:extLst>
          </p:cNvPr>
          <p:cNvSpPr>
            <a:spLocks noChangeArrowheads="1"/>
          </p:cNvSpPr>
          <p:nvPr/>
        </p:nvSpPr>
        <p:spPr bwMode="auto">
          <a:xfrm>
            <a:off x="8672159" y="11215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5" name="Rectangle 4">
            <a:extLst>
              <a:ext uri="{FF2B5EF4-FFF2-40B4-BE49-F238E27FC236}">
                <a16:creationId xmlns:a16="http://schemas.microsoft.com/office/drawing/2014/main" id="{F91FA729-009B-42B1-BDED-E41E57C9C93C}"/>
              </a:ext>
            </a:extLst>
          </p:cNvPr>
          <p:cNvSpPr>
            <a:spLocks noChangeArrowheads="1"/>
          </p:cNvSpPr>
          <p:nvPr/>
        </p:nvSpPr>
        <p:spPr bwMode="auto">
          <a:xfrm>
            <a:off x="8672159" y="24957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Rectangle 6">
            <a:extLst>
              <a:ext uri="{FF2B5EF4-FFF2-40B4-BE49-F238E27FC236}">
                <a16:creationId xmlns:a16="http://schemas.microsoft.com/office/drawing/2014/main" id="{B07BF6E6-3068-43E3-B56D-47A2321346D6}"/>
              </a:ext>
            </a:extLst>
          </p:cNvPr>
          <p:cNvSpPr>
            <a:spLocks noChangeArrowheads="1"/>
          </p:cNvSpPr>
          <p:nvPr/>
        </p:nvSpPr>
        <p:spPr bwMode="auto">
          <a:xfrm>
            <a:off x="8672159" y="41886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4" name="Rectangle 8">
            <a:extLst>
              <a:ext uri="{FF2B5EF4-FFF2-40B4-BE49-F238E27FC236}">
                <a16:creationId xmlns:a16="http://schemas.microsoft.com/office/drawing/2014/main" id="{A40FE1C3-0809-4EA1-BC9B-03D0F09B44DA}"/>
              </a:ext>
            </a:extLst>
          </p:cNvPr>
          <p:cNvSpPr>
            <a:spLocks noChangeArrowheads="1"/>
          </p:cNvSpPr>
          <p:nvPr/>
        </p:nvSpPr>
        <p:spPr bwMode="auto">
          <a:xfrm>
            <a:off x="8541277" y="54449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6" name="Rectangle 2">
            <a:extLst>
              <a:ext uri="{FF2B5EF4-FFF2-40B4-BE49-F238E27FC236}">
                <a16:creationId xmlns:a16="http://schemas.microsoft.com/office/drawing/2014/main" id="{1023C787-76B3-423C-950E-2C46DB407F9C}"/>
              </a:ext>
            </a:extLst>
          </p:cNvPr>
          <p:cNvSpPr>
            <a:spLocks noChangeArrowheads="1"/>
          </p:cNvSpPr>
          <p:nvPr/>
        </p:nvSpPr>
        <p:spPr bwMode="auto">
          <a:xfrm>
            <a:off x="4590916" y="340481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2" name="Rectangle 140">
            <a:extLst>
              <a:ext uri="{FF2B5EF4-FFF2-40B4-BE49-F238E27FC236}">
                <a16:creationId xmlns:a16="http://schemas.microsoft.com/office/drawing/2014/main" id="{413FADCA-2F4E-4ECC-947C-97B851EB1FB1}"/>
              </a:ext>
            </a:extLst>
          </p:cNvPr>
          <p:cNvSpPr>
            <a:spLocks noChangeArrowheads="1"/>
          </p:cNvSpPr>
          <p:nvPr/>
        </p:nvSpPr>
        <p:spPr bwMode="auto">
          <a:xfrm>
            <a:off x="507775" y="34485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77" name="Picture 76">
            <a:extLst>
              <a:ext uri="{FF2B5EF4-FFF2-40B4-BE49-F238E27FC236}">
                <a16:creationId xmlns:a16="http://schemas.microsoft.com/office/drawing/2014/main" id="{FBC4A0D0-D8C6-1528-B692-DDCA81E6DB3B}"/>
              </a:ext>
            </a:extLst>
          </p:cNvPr>
          <p:cNvPicPr>
            <a:picLocks noChangeAspect="1"/>
          </p:cNvPicPr>
          <p:nvPr/>
        </p:nvPicPr>
        <p:blipFill>
          <a:blip r:embed="rId2"/>
          <a:stretch>
            <a:fillRect/>
          </a:stretch>
        </p:blipFill>
        <p:spPr>
          <a:xfrm>
            <a:off x="7449755" y="1722188"/>
            <a:ext cx="4255935" cy="3207832"/>
          </a:xfrm>
          <a:prstGeom prst="rect">
            <a:avLst/>
          </a:prstGeom>
        </p:spPr>
      </p:pic>
      <p:sp>
        <p:nvSpPr>
          <p:cNvPr id="79" name="TextBox 78">
            <a:extLst>
              <a:ext uri="{FF2B5EF4-FFF2-40B4-BE49-F238E27FC236}">
                <a16:creationId xmlns:a16="http://schemas.microsoft.com/office/drawing/2014/main" id="{EC66836A-717E-00C3-E10E-B65C85906ED8}"/>
              </a:ext>
            </a:extLst>
          </p:cNvPr>
          <p:cNvSpPr txBox="1"/>
          <p:nvPr/>
        </p:nvSpPr>
        <p:spPr>
          <a:xfrm>
            <a:off x="404591" y="2004708"/>
            <a:ext cx="6866024" cy="2862322"/>
          </a:xfrm>
          <a:prstGeom prst="rect">
            <a:avLst/>
          </a:prstGeom>
          <a:noFill/>
        </p:spPr>
        <p:txBody>
          <a:bodyPr wrap="square">
            <a:spAutoFit/>
          </a:bodyPr>
          <a:lstStyle/>
          <a:p>
            <a:pPr marL="342900" marR="0" lvl="0" indent="-342900">
              <a:spcBef>
                <a:spcPts val="0"/>
              </a:spcBef>
              <a:spcAft>
                <a:spcPts val="0"/>
              </a:spcAft>
              <a:buFont typeface="Symbol" panose="05050102010706020507" pitchFamily="18" charset="2"/>
              <a:buChar char=""/>
            </a:pPr>
            <a:r>
              <a:rPr lang="en-US" sz="2000" dirty="0">
                <a:solidFill>
                  <a:schemeClr val="bg1"/>
                </a:solidFill>
                <a:effectLst/>
                <a:ea typeface="Times New Roman" panose="02020603050405020304" pitchFamily="18" charset="0"/>
              </a:rPr>
              <a:t>D to Fo </a:t>
            </a:r>
            <a:r>
              <a:rPr lang="en-US" sz="2000" dirty="0">
                <a:solidFill>
                  <a:schemeClr val="bg1"/>
                </a:solidFill>
                <a:ea typeface="Times New Roman" panose="02020603050405020304" pitchFamily="18" charset="0"/>
              </a:rPr>
              <a:t>-</a:t>
            </a:r>
            <a:r>
              <a:rPr lang="en-US" sz="2000" dirty="0">
                <a:solidFill>
                  <a:schemeClr val="bg1"/>
                </a:solidFill>
                <a:effectLst/>
                <a:ea typeface="Times New Roman" panose="02020603050405020304" pitchFamily="18" charset="0"/>
              </a:rPr>
              <a:t> rapid filling</a:t>
            </a:r>
          </a:p>
          <a:p>
            <a:pPr marL="274955" marR="0" indent="-171450">
              <a:spcBef>
                <a:spcPts val="0"/>
              </a:spcBef>
              <a:spcAft>
                <a:spcPts val="0"/>
              </a:spcAft>
            </a:pPr>
            <a:r>
              <a:rPr lang="en-US" sz="2000" dirty="0">
                <a:solidFill>
                  <a:schemeClr val="bg1"/>
                </a:solidFill>
                <a:effectLst/>
                <a:ea typeface="MS Mincho" panose="02020609040205080304" pitchFamily="49" charset="-128"/>
              </a:rPr>
              <a:t> </a:t>
            </a:r>
            <a:endParaRPr lang="en-US" sz="2000" dirty="0">
              <a:solidFill>
                <a:schemeClr val="bg1"/>
              </a:solidFill>
              <a:effectLst/>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solidFill>
                  <a:schemeClr val="bg1"/>
                </a:solidFill>
                <a:effectLst/>
                <a:ea typeface="MS Mincho" panose="02020609040205080304" pitchFamily="49" charset="-128"/>
              </a:rPr>
              <a:t>Fo to first upward movement of “A” kick - s</a:t>
            </a:r>
            <a:r>
              <a:rPr lang="en-US" sz="2000" dirty="0">
                <a:solidFill>
                  <a:schemeClr val="bg1"/>
                </a:solidFill>
                <a:effectLst/>
                <a:ea typeface="Times New Roman" panose="02020603050405020304" pitchFamily="18" charset="0"/>
              </a:rPr>
              <a:t>low filling</a:t>
            </a:r>
          </a:p>
          <a:p>
            <a:pPr marL="274955" marR="0" indent="-171450">
              <a:spcBef>
                <a:spcPts val="0"/>
              </a:spcBef>
              <a:spcAft>
                <a:spcPts val="0"/>
              </a:spcAft>
            </a:pPr>
            <a:r>
              <a:rPr lang="en-US" sz="2000" dirty="0">
                <a:solidFill>
                  <a:schemeClr val="bg1"/>
                </a:solidFill>
                <a:effectLst/>
                <a:ea typeface="MS Mincho" panose="02020609040205080304" pitchFamily="49" charset="-128"/>
              </a:rPr>
              <a:t> </a:t>
            </a:r>
            <a:endParaRPr lang="en-US" sz="2000" dirty="0">
              <a:solidFill>
                <a:schemeClr val="bg1"/>
              </a:solidFill>
              <a:effectLst/>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solidFill>
                  <a:schemeClr val="bg1"/>
                </a:solidFill>
                <a:effectLst/>
                <a:ea typeface="MS Mincho" panose="02020609040205080304" pitchFamily="49" charset="-128"/>
              </a:rPr>
              <a:t>first upward movement of “A” kick to C </a:t>
            </a:r>
            <a:r>
              <a:rPr lang="en-US" sz="2000" dirty="0">
                <a:solidFill>
                  <a:schemeClr val="bg1"/>
                </a:solidFill>
                <a:ea typeface="MS Mincho" panose="02020609040205080304" pitchFamily="49" charset="-128"/>
              </a:rPr>
              <a:t>-</a:t>
            </a:r>
            <a:r>
              <a:rPr lang="en-US" sz="2000" dirty="0">
                <a:solidFill>
                  <a:schemeClr val="bg1"/>
                </a:solidFill>
                <a:effectLst/>
                <a:ea typeface="MS Mincho" panose="02020609040205080304" pitchFamily="49" charset="-128"/>
              </a:rPr>
              <a:t> a</a:t>
            </a:r>
            <a:r>
              <a:rPr lang="en-US" sz="2000" dirty="0">
                <a:solidFill>
                  <a:schemeClr val="bg1"/>
                </a:solidFill>
                <a:effectLst/>
                <a:ea typeface="Times New Roman" panose="02020603050405020304" pitchFamily="18" charset="0"/>
              </a:rPr>
              <a:t>trial ejection</a:t>
            </a:r>
          </a:p>
          <a:p>
            <a:pPr marL="274955" marR="0" indent="-171450">
              <a:spcBef>
                <a:spcPts val="0"/>
              </a:spcBef>
              <a:spcAft>
                <a:spcPts val="0"/>
              </a:spcAft>
            </a:pPr>
            <a:r>
              <a:rPr lang="en-US" sz="2000" dirty="0">
                <a:solidFill>
                  <a:schemeClr val="bg1"/>
                </a:solidFill>
                <a:effectLst/>
                <a:ea typeface="MS Mincho" panose="02020609040205080304" pitchFamily="49" charset="-128"/>
              </a:rPr>
              <a:t> </a:t>
            </a:r>
            <a:endParaRPr lang="en-US" sz="2000" dirty="0">
              <a:solidFill>
                <a:schemeClr val="bg1"/>
              </a:solidFill>
              <a:effectLst/>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solidFill>
                  <a:schemeClr val="bg1"/>
                </a:solidFill>
                <a:effectLst/>
                <a:ea typeface="MS Mincho" panose="02020609040205080304" pitchFamily="49" charset="-128"/>
              </a:rPr>
              <a:t>C to C1 – IVCT prior to onset of mechanical systole</a:t>
            </a:r>
            <a:endParaRPr lang="en-US" sz="2000" dirty="0">
              <a:solidFill>
                <a:schemeClr val="bg1"/>
              </a:solidFill>
              <a:effectLst/>
              <a:ea typeface="Times New Roman" panose="02020603050405020304" pitchFamily="18" charset="0"/>
            </a:endParaRPr>
          </a:p>
          <a:p>
            <a:pPr marL="274955" marR="0" indent="-171450">
              <a:spcBef>
                <a:spcPts val="0"/>
              </a:spcBef>
              <a:spcAft>
                <a:spcPts val="0"/>
              </a:spcAft>
            </a:pPr>
            <a:r>
              <a:rPr lang="en-US" sz="2000" dirty="0">
                <a:solidFill>
                  <a:schemeClr val="bg1"/>
                </a:solidFill>
                <a:effectLst/>
                <a:ea typeface="MS Mincho" panose="02020609040205080304" pitchFamily="49" charset="-128"/>
              </a:rPr>
              <a:t> </a:t>
            </a:r>
            <a:endParaRPr lang="en-US" sz="2000" dirty="0">
              <a:solidFill>
                <a:schemeClr val="bg1"/>
              </a:solidFill>
              <a:effectLst/>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solidFill>
                  <a:schemeClr val="bg1"/>
                </a:solidFill>
                <a:effectLst/>
                <a:ea typeface="MS Mincho" panose="02020609040205080304" pitchFamily="49" charset="-128"/>
              </a:rPr>
              <a:t>C1 - beginning of systole</a:t>
            </a:r>
            <a:endParaRPr lang="en-US" sz="200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1418282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31</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1052032974"/>
              </p:ext>
            </p:extLst>
          </p:nvPr>
        </p:nvGraphicFramePr>
        <p:xfrm>
          <a:off x="336110" y="149102"/>
          <a:ext cx="9563097" cy="6166637"/>
        </p:xfrm>
        <a:graphic>
          <a:graphicData uri="http://schemas.openxmlformats.org/drawingml/2006/table">
            <a:tbl>
              <a:tblPr firstRow="1" bandRow="1">
                <a:tableStyleId>{5C22544A-7EE6-4342-B048-85BDC9FD1C3A}</a:tableStyleId>
              </a:tblPr>
              <a:tblGrid>
                <a:gridCol w="9563097">
                  <a:extLst>
                    <a:ext uri="{9D8B030D-6E8A-4147-A177-3AD203B41FA5}">
                      <a16:colId xmlns:a16="http://schemas.microsoft.com/office/drawing/2014/main" val="3969356882"/>
                    </a:ext>
                  </a:extLst>
                </a:gridCol>
              </a:tblGrid>
              <a:tr h="467169">
                <a:tc>
                  <a:txBody>
                    <a:bodyPr/>
                    <a:lstStyle/>
                    <a:p>
                      <a:pPr algn="ctr"/>
                      <a:r>
                        <a:rPr lang="en-US" sz="2400" b="0" dirty="0">
                          <a:solidFill>
                            <a:schemeClr val="accent6">
                              <a:lumMod val="50000"/>
                            </a:schemeClr>
                          </a:solidFill>
                          <a:latin typeface="+mj-lt"/>
                        </a:rPr>
                        <a:t>MV M-MODE</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643217943"/>
                  </a:ext>
                </a:extLst>
              </a:tr>
              <a:tr h="5699468">
                <a:tc>
                  <a:txBody>
                    <a:bodyPr/>
                    <a:lstStyle/>
                    <a:p>
                      <a:r>
                        <a:rPr lang="en-US" sz="2400" u="sng" kern="1200" dirty="0">
                          <a:solidFill>
                            <a:schemeClr val="dk1"/>
                          </a:solidFill>
                          <a:effectLst/>
                          <a:latin typeface="+mj-lt"/>
                          <a:ea typeface="+mn-ea"/>
                          <a:cs typeface="+mn-cs"/>
                        </a:rPr>
                        <a:t>MV MEASUREMENTS</a:t>
                      </a:r>
                    </a:p>
                    <a:p>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(1)  EF slope (70 - 150 mm/sec)</a:t>
                      </a:r>
                    </a:p>
                    <a:p>
                      <a:r>
                        <a:rPr lang="en-US" sz="2000" kern="1200" dirty="0">
                          <a:solidFill>
                            <a:schemeClr val="dk1"/>
                          </a:solidFill>
                          <a:effectLst/>
                          <a:latin typeface="+mn-lt"/>
                          <a:ea typeface="+mn-ea"/>
                          <a:cs typeface="+mn-cs"/>
                        </a:rPr>
                        <a:t>(2)  D-E excursion (18 - 28 mm)</a:t>
                      </a:r>
                    </a:p>
                    <a:p>
                      <a:r>
                        <a:rPr lang="en-US" sz="2000" kern="1200" dirty="0">
                          <a:solidFill>
                            <a:schemeClr val="dk1"/>
                          </a:solidFill>
                          <a:effectLst/>
                          <a:latin typeface="+mn-lt"/>
                          <a:ea typeface="+mn-ea"/>
                          <a:cs typeface="+mn-cs"/>
                        </a:rPr>
                        <a:t>(3)  EPSS (2 - 7 mm)</a:t>
                      </a:r>
                    </a:p>
                    <a:p>
                      <a:r>
                        <a:rPr lang="en-US" sz="2000" kern="1200" dirty="0">
                          <a:solidFill>
                            <a:schemeClr val="dk1"/>
                          </a:solidFill>
                          <a:effectLst/>
                          <a:latin typeface="+mn-lt"/>
                          <a:ea typeface="+mn-ea"/>
                          <a:cs typeface="+mn-cs"/>
                        </a:rPr>
                        <a:t>(4)  MV closes immediately following QRS (premature closure of MV </a:t>
                      </a:r>
                      <a:r>
                        <a:rPr lang="en-US" sz="2000" kern="1200" dirty="0">
                          <a:solidFill>
                            <a:schemeClr val="dk1"/>
                          </a:solidFill>
                          <a:effectLst/>
                          <a:latin typeface="+mn-lt"/>
                          <a:ea typeface="+mn-ea"/>
                          <a:cs typeface="+mn-cs"/>
                          <a:sym typeface="Wingdings" panose="05000000000000000000" pitchFamily="2" charset="2"/>
                        </a:rPr>
                        <a:t> </a:t>
                      </a:r>
                      <a:r>
                        <a:rPr lang="en-US" sz="2000" kern="1200" dirty="0">
                          <a:solidFill>
                            <a:schemeClr val="dk1"/>
                          </a:solidFill>
                          <a:effectLst/>
                          <a:latin typeface="+mn-lt"/>
                          <a:ea typeface="+mn-ea"/>
                          <a:cs typeface="+mn-cs"/>
                        </a:rPr>
                        <a:t>increased LVEDP)</a:t>
                      </a:r>
                    </a:p>
                    <a:p>
                      <a:r>
                        <a:rPr lang="en-US" sz="2000" kern="1200" dirty="0">
                          <a:solidFill>
                            <a:schemeClr val="dk1"/>
                          </a:solidFill>
                          <a:effectLst/>
                          <a:latin typeface="+mn-lt"/>
                          <a:ea typeface="+mn-ea"/>
                          <a:cs typeface="+mn-cs"/>
                        </a:rPr>
                        <a:t>(5)  B bump between A &amp; C </a:t>
                      </a:r>
                      <a:r>
                        <a:rPr lang="en-US" sz="2000" kern="1200" dirty="0">
                          <a:solidFill>
                            <a:schemeClr val="dk1"/>
                          </a:solidFill>
                          <a:effectLst/>
                          <a:latin typeface="+mn-lt"/>
                          <a:ea typeface="+mn-ea"/>
                          <a:cs typeface="+mn-cs"/>
                          <a:sym typeface="Wingdings" panose="05000000000000000000" pitchFamily="2" charset="2"/>
                        </a:rPr>
                        <a:t> </a:t>
                      </a:r>
                      <a:r>
                        <a:rPr lang="en-US" sz="2000" kern="1200" dirty="0">
                          <a:solidFill>
                            <a:schemeClr val="dk1"/>
                          </a:solidFill>
                          <a:effectLst/>
                          <a:latin typeface="+mn-lt"/>
                          <a:ea typeface="+mn-ea"/>
                          <a:cs typeface="+mn-cs"/>
                        </a:rPr>
                        <a:t>increased LVEDP  </a:t>
                      </a: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5590407" y="4437612"/>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56387" y="4065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1846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0" name="TextBox 59">
            <a:extLst>
              <a:ext uri="{FF2B5EF4-FFF2-40B4-BE49-F238E27FC236}">
                <a16:creationId xmlns:a16="http://schemas.microsoft.com/office/drawing/2014/main" id="{D2A841F4-2367-40AD-93EC-DA9CF3771DD3}"/>
              </a:ext>
            </a:extLst>
          </p:cNvPr>
          <p:cNvSpPr txBox="1"/>
          <p:nvPr/>
        </p:nvSpPr>
        <p:spPr>
          <a:xfrm>
            <a:off x="9885819" y="4096799"/>
            <a:ext cx="2281793" cy="1015663"/>
          </a:xfrm>
          <a:prstGeom prst="rect">
            <a:avLst/>
          </a:prstGeom>
          <a:noFill/>
        </p:spPr>
        <p:txBody>
          <a:bodyPr wrap="square" rtlCol="0">
            <a:spAutoFit/>
          </a:bodyPr>
          <a:lstStyle/>
          <a:p>
            <a:pPr algn="ctr"/>
            <a:r>
              <a:rPr lang="en-US" sz="2000" dirty="0">
                <a:latin typeface="Gabriola" panose="04040605051002020D02" pitchFamily="82" charset="0"/>
              </a:rPr>
              <a:t>POP QUIZ!</a:t>
            </a:r>
          </a:p>
          <a:p>
            <a:pPr algn="ctr"/>
            <a:r>
              <a:rPr lang="en-US" sz="2000" dirty="0">
                <a:latin typeface="Gabriola" panose="04040605051002020D02" pitchFamily="82" charset="0"/>
              </a:rPr>
              <a:t>What does an </a:t>
            </a:r>
          </a:p>
          <a:p>
            <a:pPr algn="ctr"/>
            <a:r>
              <a:rPr lang="en-US" sz="2000" dirty="0">
                <a:latin typeface="Gabriola" panose="04040605051002020D02" pitchFamily="82" charset="0"/>
              </a:rPr>
              <a:t>EPSS &gt; 20 mm indicate?</a:t>
            </a:r>
            <a:endParaRPr lang="en-US" dirty="0">
              <a:latin typeface="Gabriola" panose="04040605051002020D02" pitchFamily="82" charset="0"/>
            </a:endParaRPr>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52" name="Rectangle 2">
            <a:extLst>
              <a:ext uri="{FF2B5EF4-FFF2-40B4-BE49-F238E27FC236}">
                <a16:creationId xmlns:a16="http://schemas.microsoft.com/office/drawing/2014/main" id="{DF6EEFE6-0F8C-4DFE-9610-78E1B8792D53}"/>
              </a:ext>
            </a:extLst>
          </p:cNvPr>
          <p:cNvSpPr>
            <a:spLocks noChangeArrowheads="1"/>
          </p:cNvSpPr>
          <p:nvPr/>
        </p:nvSpPr>
        <p:spPr bwMode="auto">
          <a:xfrm>
            <a:off x="8672159" y="11215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5" name="Rectangle 4">
            <a:extLst>
              <a:ext uri="{FF2B5EF4-FFF2-40B4-BE49-F238E27FC236}">
                <a16:creationId xmlns:a16="http://schemas.microsoft.com/office/drawing/2014/main" id="{F91FA729-009B-42B1-BDED-E41E57C9C93C}"/>
              </a:ext>
            </a:extLst>
          </p:cNvPr>
          <p:cNvSpPr>
            <a:spLocks noChangeArrowheads="1"/>
          </p:cNvSpPr>
          <p:nvPr/>
        </p:nvSpPr>
        <p:spPr bwMode="auto">
          <a:xfrm>
            <a:off x="8672159" y="24957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2" name="Rectangle 6">
            <a:extLst>
              <a:ext uri="{FF2B5EF4-FFF2-40B4-BE49-F238E27FC236}">
                <a16:creationId xmlns:a16="http://schemas.microsoft.com/office/drawing/2014/main" id="{B07BF6E6-3068-43E3-B56D-47A2321346D6}"/>
              </a:ext>
            </a:extLst>
          </p:cNvPr>
          <p:cNvSpPr>
            <a:spLocks noChangeArrowheads="1"/>
          </p:cNvSpPr>
          <p:nvPr/>
        </p:nvSpPr>
        <p:spPr bwMode="auto">
          <a:xfrm>
            <a:off x="8672159" y="41886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4" name="Rectangle 8">
            <a:extLst>
              <a:ext uri="{FF2B5EF4-FFF2-40B4-BE49-F238E27FC236}">
                <a16:creationId xmlns:a16="http://schemas.microsoft.com/office/drawing/2014/main" id="{A40FE1C3-0809-4EA1-BC9B-03D0F09B44DA}"/>
              </a:ext>
            </a:extLst>
          </p:cNvPr>
          <p:cNvSpPr>
            <a:spLocks noChangeArrowheads="1"/>
          </p:cNvSpPr>
          <p:nvPr/>
        </p:nvSpPr>
        <p:spPr bwMode="auto">
          <a:xfrm>
            <a:off x="8541277" y="54449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6" name="Rectangle 2">
            <a:extLst>
              <a:ext uri="{FF2B5EF4-FFF2-40B4-BE49-F238E27FC236}">
                <a16:creationId xmlns:a16="http://schemas.microsoft.com/office/drawing/2014/main" id="{1023C787-76B3-423C-950E-2C46DB407F9C}"/>
              </a:ext>
            </a:extLst>
          </p:cNvPr>
          <p:cNvSpPr>
            <a:spLocks noChangeArrowheads="1"/>
          </p:cNvSpPr>
          <p:nvPr/>
        </p:nvSpPr>
        <p:spPr bwMode="auto">
          <a:xfrm>
            <a:off x="4590916" y="340481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2" name="Rectangle 140">
            <a:extLst>
              <a:ext uri="{FF2B5EF4-FFF2-40B4-BE49-F238E27FC236}">
                <a16:creationId xmlns:a16="http://schemas.microsoft.com/office/drawing/2014/main" id="{413FADCA-2F4E-4ECC-947C-97B851EB1FB1}"/>
              </a:ext>
            </a:extLst>
          </p:cNvPr>
          <p:cNvSpPr>
            <a:spLocks noChangeArrowheads="1"/>
          </p:cNvSpPr>
          <p:nvPr/>
        </p:nvSpPr>
        <p:spPr bwMode="auto">
          <a:xfrm>
            <a:off x="507775" y="34485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78" name="Picture 77">
            <a:extLst>
              <a:ext uri="{FF2B5EF4-FFF2-40B4-BE49-F238E27FC236}">
                <a16:creationId xmlns:a16="http://schemas.microsoft.com/office/drawing/2014/main" id="{4CEA5D9F-CD00-505A-6C15-4E518694FE5A}"/>
              </a:ext>
            </a:extLst>
          </p:cNvPr>
          <p:cNvPicPr>
            <a:picLocks noChangeAspect="1"/>
          </p:cNvPicPr>
          <p:nvPr/>
        </p:nvPicPr>
        <p:blipFill>
          <a:blip r:embed="rId2"/>
          <a:stretch>
            <a:fillRect/>
          </a:stretch>
        </p:blipFill>
        <p:spPr>
          <a:xfrm>
            <a:off x="1188244" y="3019765"/>
            <a:ext cx="8016732" cy="3112691"/>
          </a:xfrm>
          <a:prstGeom prst="rect">
            <a:avLst/>
          </a:prstGeom>
        </p:spPr>
      </p:pic>
    </p:spTree>
    <p:extLst>
      <p:ext uri="{BB962C8B-B14F-4D97-AF65-F5344CB8AC3E}">
        <p14:creationId xmlns:p14="http://schemas.microsoft.com/office/powerpoint/2010/main" val="118888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0E8D-80D4-4AA1-99D8-508CA7525F8F}"/>
              </a:ext>
            </a:extLst>
          </p:cNvPr>
          <p:cNvSpPr>
            <a:spLocks noGrp="1"/>
          </p:cNvSpPr>
          <p:nvPr>
            <p:ph type="title"/>
          </p:nvPr>
        </p:nvSpPr>
        <p:spPr>
          <a:xfrm>
            <a:off x="1230155" y="1007921"/>
            <a:ext cx="9731689" cy="707760"/>
          </a:xfrm>
        </p:spPr>
        <p:txBody>
          <a:bodyPr>
            <a:normAutofit/>
          </a:bodyPr>
          <a:lstStyle/>
          <a:p>
            <a:pPr algn="l"/>
            <a:r>
              <a:rPr lang="en-US" sz="4000" dirty="0">
                <a:solidFill>
                  <a:schemeClr val="accent6"/>
                </a:solidFill>
              </a:rPr>
              <a:t>IV</a:t>
            </a:r>
            <a:r>
              <a:rPr lang="en-US" sz="4000" cap="none" dirty="0">
                <a:solidFill>
                  <a:schemeClr val="accent6"/>
                </a:solidFill>
              </a:rPr>
              <a:t>b</a:t>
            </a:r>
            <a:r>
              <a:rPr lang="en-US" sz="4000" dirty="0">
                <a:solidFill>
                  <a:schemeClr val="accent6"/>
                </a:solidFill>
              </a:rPr>
              <a:t>. DIASTOLOGY &amp; MORE!</a:t>
            </a:r>
          </a:p>
        </p:txBody>
      </p:sp>
      <p:sp>
        <p:nvSpPr>
          <p:cNvPr id="3" name="Content Placeholder 2">
            <a:extLst>
              <a:ext uri="{FF2B5EF4-FFF2-40B4-BE49-F238E27FC236}">
                <a16:creationId xmlns:a16="http://schemas.microsoft.com/office/drawing/2014/main" id="{10589684-BBFA-4288-AE45-3E296B6CF883}"/>
              </a:ext>
            </a:extLst>
          </p:cNvPr>
          <p:cNvSpPr>
            <a:spLocks noGrp="1"/>
          </p:cNvSpPr>
          <p:nvPr>
            <p:ph sz="quarter" idx="13"/>
          </p:nvPr>
        </p:nvSpPr>
        <p:spPr>
          <a:xfrm>
            <a:off x="964391" y="3514417"/>
            <a:ext cx="9179598" cy="986550"/>
          </a:xfrm>
        </p:spPr>
        <p:txBody>
          <a:bodyPr>
            <a:noAutofit/>
          </a:bodyPr>
          <a:lstStyle/>
          <a:p>
            <a:pPr marL="0" indent="0">
              <a:buNone/>
            </a:pPr>
            <a:endParaRPr lang="en-US" sz="1600" cap="none" dirty="0"/>
          </a:p>
          <a:p>
            <a:pPr marL="800100" lvl="1" indent="-342900">
              <a:buFont typeface="+mj-lt"/>
              <a:buAutoNum type="arabicPeriod"/>
            </a:pPr>
            <a:endParaRPr lang="en-US" sz="1400" cap="none" dirty="0"/>
          </a:p>
        </p:txBody>
      </p:sp>
      <p:sp>
        <p:nvSpPr>
          <p:cNvPr id="4" name="Slide Number Placeholder 3">
            <a:extLst>
              <a:ext uri="{FF2B5EF4-FFF2-40B4-BE49-F238E27FC236}">
                <a16:creationId xmlns:a16="http://schemas.microsoft.com/office/drawing/2014/main" id="{1755F882-FCD1-4F82-838A-C5B1BCC9A1F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6" name="Rectangle 5">
            <a:extLst>
              <a:ext uri="{FF2B5EF4-FFF2-40B4-BE49-F238E27FC236}">
                <a16:creationId xmlns:a16="http://schemas.microsoft.com/office/drawing/2014/main" id="{794AD568-6BAD-4E6B-A5E4-DEA085EF2ACD}"/>
              </a:ext>
            </a:extLst>
          </p:cNvPr>
          <p:cNvSpPr/>
          <p:nvPr/>
        </p:nvSpPr>
        <p:spPr>
          <a:xfrm>
            <a:off x="2201605" y="1809874"/>
            <a:ext cx="6096000" cy="769441"/>
          </a:xfrm>
          <a:prstGeom prst="rect">
            <a:avLst/>
          </a:prstGeom>
        </p:spPr>
        <p:txBody>
          <a:bodyPr>
            <a:spAutoFit/>
          </a:bodyPr>
          <a:lstStyle/>
          <a:p>
            <a:r>
              <a:rPr lang="en-US" sz="2800" dirty="0">
                <a:latin typeface="+mj-lt"/>
              </a:rPr>
              <a:t>OBJECTIVES</a:t>
            </a:r>
            <a:r>
              <a:rPr lang="en-US" sz="2400" dirty="0"/>
              <a:t> </a:t>
            </a:r>
          </a:p>
          <a:p>
            <a:r>
              <a:rPr lang="en-US" sz="1600" dirty="0"/>
              <a:t>Upon completion of this section, the reader will be able to:</a:t>
            </a:r>
          </a:p>
        </p:txBody>
      </p:sp>
      <p:sp>
        <p:nvSpPr>
          <p:cNvPr id="8" name="TextBox 7">
            <a:extLst>
              <a:ext uri="{FF2B5EF4-FFF2-40B4-BE49-F238E27FC236}">
                <a16:creationId xmlns:a16="http://schemas.microsoft.com/office/drawing/2014/main" id="{3FE6D993-E397-40E6-AA13-5AD9D4CE92DB}"/>
              </a:ext>
            </a:extLst>
          </p:cNvPr>
          <p:cNvSpPr txBox="1"/>
          <p:nvPr/>
        </p:nvSpPr>
        <p:spPr>
          <a:xfrm>
            <a:off x="2048011" y="2710388"/>
            <a:ext cx="9447303" cy="1846659"/>
          </a:xfrm>
          <a:prstGeom prst="rect">
            <a:avLst/>
          </a:prstGeom>
          <a:noFill/>
        </p:spPr>
        <p:txBody>
          <a:bodyPr wrap="square">
            <a:spAutoFit/>
          </a:bodyPr>
          <a:lstStyle/>
          <a:p>
            <a:pPr marL="460375" marR="0" indent="-342900">
              <a:lnSpc>
                <a:spcPct val="150000"/>
              </a:lnSpc>
              <a:spcBef>
                <a:spcPts val="0"/>
              </a:spcBef>
              <a:spcAft>
                <a:spcPts val="0"/>
              </a:spcAft>
              <a:buClr>
                <a:schemeClr val="accent6"/>
              </a:buClr>
              <a:buFont typeface="+mj-lt"/>
              <a:buAutoNum type="arabicPeriod"/>
            </a:pPr>
            <a:r>
              <a:rPr lang="en-US" sz="1600" dirty="0">
                <a:effectLst/>
                <a:ea typeface="Times New Roman" panose="02020603050405020304" pitchFamily="18" charset="0"/>
              </a:rPr>
              <a:t>Acquire and interpret the left and right ventricular diastolic function parameters.</a:t>
            </a:r>
          </a:p>
          <a:p>
            <a:pPr marL="460375" marR="0" indent="-342900">
              <a:lnSpc>
                <a:spcPct val="150000"/>
              </a:lnSpc>
              <a:spcBef>
                <a:spcPts val="0"/>
              </a:spcBef>
              <a:spcAft>
                <a:spcPts val="0"/>
              </a:spcAft>
              <a:buClr>
                <a:schemeClr val="accent6"/>
              </a:buClr>
              <a:buFont typeface="+mj-lt"/>
              <a:buAutoNum type="arabicPeriod"/>
            </a:pPr>
            <a:r>
              <a:rPr lang="en-US" sz="1600" dirty="0">
                <a:effectLst/>
                <a:ea typeface="Times New Roman" panose="02020603050405020304" pitchFamily="18" charset="0"/>
              </a:rPr>
              <a:t>Discuss </a:t>
            </a:r>
            <a:r>
              <a:rPr lang="en-US" sz="1600" dirty="0">
                <a:ea typeface="Times New Roman" panose="02020603050405020304" pitchFamily="18" charset="0"/>
              </a:rPr>
              <a:t>an</a:t>
            </a:r>
            <a:r>
              <a:rPr lang="en-US" sz="1600" dirty="0">
                <a:effectLst/>
                <a:ea typeface="Times New Roman" panose="02020603050405020304" pitchFamily="18" charset="0"/>
              </a:rPr>
              <a:t> agitated saline study to include the indications, acquisition, and procedure.</a:t>
            </a:r>
          </a:p>
          <a:p>
            <a:pPr marL="460375" marR="0" indent="-342900">
              <a:lnSpc>
                <a:spcPct val="150000"/>
              </a:lnSpc>
              <a:spcBef>
                <a:spcPts val="0"/>
              </a:spcBef>
              <a:spcAft>
                <a:spcPts val="0"/>
              </a:spcAft>
              <a:buClr>
                <a:schemeClr val="accent6"/>
              </a:buClr>
              <a:buFont typeface="+mj-lt"/>
              <a:buAutoNum type="arabicPeriod"/>
            </a:pPr>
            <a:r>
              <a:rPr lang="en-US" sz="1600" dirty="0">
                <a:effectLst/>
                <a:ea typeface="Times New Roman" panose="02020603050405020304" pitchFamily="18" charset="0"/>
              </a:rPr>
              <a:t>Identify the sonographer’s role plus the indications, primary goal, and artifacts of the UEA.</a:t>
            </a:r>
          </a:p>
          <a:p>
            <a:pPr marL="460375" marR="0" indent="-342900">
              <a:lnSpc>
                <a:spcPct val="150000"/>
              </a:lnSpc>
              <a:spcBef>
                <a:spcPts val="0"/>
              </a:spcBef>
              <a:spcAft>
                <a:spcPts val="0"/>
              </a:spcAft>
              <a:buClr>
                <a:schemeClr val="accent6"/>
              </a:buClr>
              <a:buFont typeface="+mj-lt"/>
              <a:buAutoNum type="arabicPeriod"/>
            </a:pPr>
            <a:r>
              <a:rPr lang="en-US" sz="1600" dirty="0">
                <a:effectLst/>
                <a:ea typeface="Times New Roman" panose="02020603050405020304" pitchFamily="18" charset="0"/>
              </a:rPr>
              <a:t>Recognize, define, and acquire M-mode dimensions.</a:t>
            </a:r>
          </a:p>
          <a:p>
            <a:pPr marL="228600" marR="0">
              <a:spcBef>
                <a:spcPts val="0"/>
              </a:spcBef>
              <a:spcAft>
                <a:spcPts val="0"/>
              </a:spcAft>
            </a:pPr>
            <a:r>
              <a:rPr lang="en-US" sz="1800" dirty="0">
                <a:effectLst/>
                <a:latin typeface="Comic Sans MS" panose="030F0702030302020204" pitchFamily="66" charset="0"/>
                <a:ea typeface="Times New Roman" panose="02020603050405020304" pitchFamily="18" charset="0"/>
              </a:rPr>
              <a:t> </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41445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D7747-6A40-42BA-BD59-46938492F9B2}"/>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a:extLst>
              <a:ext uri="{FF2B5EF4-FFF2-40B4-BE49-F238E27FC236}">
                <a16:creationId xmlns:a16="http://schemas.microsoft.com/office/drawing/2014/main" id="{394430E7-3ED3-4573-A749-482CD789D3A1}"/>
              </a:ext>
            </a:extLst>
          </p:cNvPr>
          <p:cNvSpPr txBox="1"/>
          <p:nvPr/>
        </p:nvSpPr>
        <p:spPr>
          <a:xfrm>
            <a:off x="2773462" y="1602285"/>
            <a:ext cx="6645075" cy="2154436"/>
          </a:xfrm>
          <a:prstGeom prst="rect">
            <a:avLst/>
          </a:prstGeom>
          <a:solidFill>
            <a:schemeClr val="accent6">
              <a:lumMod val="75000"/>
            </a:schemeClr>
          </a:solidFill>
          <a:ln w="57150">
            <a:solidFill>
              <a:schemeClr val="accent4">
                <a:lumMod val="95000"/>
              </a:schemeClr>
            </a:solidFill>
          </a:ln>
        </p:spPr>
        <p:txBody>
          <a:bodyPr wrap="square" rtlCol="0">
            <a:spAutoFit/>
          </a:bodyPr>
          <a:lstStyle/>
          <a:p>
            <a:pPr algn="ctr"/>
            <a:endParaRPr lang="en-US" sz="1600" dirty="0">
              <a:latin typeface="Castellar" panose="020A0402060406010301" pitchFamily="18" charset="0"/>
            </a:endParaRPr>
          </a:p>
          <a:p>
            <a:pPr algn="ctr"/>
            <a:r>
              <a:rPr lang="en-US" sz="4400" b="1" dirty="0">
                <a:solidFill>
                  <a:schemeClr val="accent6">
                    <a:lumMod val="20000"/>
                    <a:lumOff val="80000"/>
                  </a:schemeClr>
                </a:solidFill>
                <a:latin typeface="Papyrus" panose="03070502060502030205" pitchFamily="66" charset="0"/>
              </a:rPr>
              <a:t>LV  DIASTOLIC</a:t>
            </a:r>
          </a:p>
          <a:p>
            <a:pPr algn="ctr"/>
            <a:endParaRPr lang="en-US" sz="1400" b="1" dirty="0">
              <a:solidFill>
                <a:schemeClr val="accent6">
                  <a:lumMod val="20000"/>
                  <a:lumOff val="80000"/>
                </a:schemeClr>
              </a:solidFill>
              <a:latin typeface="Papyrus" panose="03070502060502030205" pitchFamily="66" charset="0"/>
            </a:endParaRPr>
          </a:p>
          <a:p>
            <a:pPr algn="ctr"/>
            <a:r>
              <a:rPr lang="en-US" sz="4400" b="1" dirty="0">
                <a:solidFill>
                  <a:schemeClr val="accent6">
                    <a:lumMod val="20000"/>
                    <a:lumOff val="80000"/>
                  </a:schemeClr>
                </a:solidFill>
                <a:latin typeface="Papyrus" panose="03070502060502030205" pitchFamily="66" charset="0"/>
              </a:rPr>
              <a:t>FUNCTION</a:t>
            </a:r>
          </a:p>
          <a:p>
            <a:pPr algn="ctr"/>
            <a:endParaRPr lang="en-US" sz="1600" dirty="0">
              <a:latin typeface="Castellar" panose="020A0402060406010301" pitchFamily="18" charset="0"/>
            </a:endParaRPr>
          </a:p>
        </p:txBody>
      </p:sp>
    </p:spTree>
    <p:extLst>
      <p:ext uri="{BB962C8B-B14F-4D97-AF65-F5344CB8AC3E}">
        <p14:creationId xmlns:p14="http://schemas.microsoft.com/office/powerpoint/2010/main" val="177086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759115-5744-405D-B802-37E41F373DA1}"/>
              </a:ext>
            </a:extLst>
          </p:cNvPr>
          <p:cNvSpPr>
            <a:spLocks noGrp="1"/>
          </p:cNvSpPr>
          <p:nvPr>
            <p:ph type="sldNum" sz="quarter" idx="12"/>
          </p:nvPr>
        </p:nvSpPr>
        <p:spPr/>
        <p:txBody>
          <a:bodyPr/>
          <a:lstStyle/>
          <a:p>
            <a:fld id="{6D22F896-40B5-4ADD-8801-0D06FADFA095}" type="slidenum">
              <a:rPr lang="en-US" smtClean="0"/>
              <a:t>6</a:t>
            </a:fld>
            <a:endParaRPr lang="en-US" dirty="0"/>
          </a:p>
        </p:txBody>
      </p:sp>
      <p:graphicFrame>
        <p:nvGraphicFramePr>
          <p:cNvPr id="4" name="Table 3">
            <a:extLst>
              <a:ext uri="{FF2B5EF4-FFF2-40B4-BE49-F238E27FC236}">
                <a16:creationId xmlns:a16="http://schemas.microsoft.com/office/drawing/2014/main" id="{157E25BD-EFF7-4914-8E46-9BB6DFB903B2}"/>
              </a:ext>
            </a:extLst>
          </p:cNvPr>
          <p:cNvGraphicFramePr>
            <a:graphicFrameLocks noGrp="1"/>
          </p:cNvGraphicFramePr>
          <p:nvPr>
            <p:extLst>
              <p:ext uri="{D42A27DB-BD31-4B8C-83A1-F6EECF244321}">
                <p14:modId xmlns:p14="http://schemas.microsoft.com/office/powerpoint/2010/main" val="1184604122"/>
              </p:ext>
            </p:extLst>
          </p:nvPr>
        </p:nvGraphicFramePr>
        <p:xfrm>
          <a:off x="628261" y="1164797"/>
          <a:ext cx="10935477" cy="3474720"/>
        </p:xfrm>
        <a:graphic>
          <a:graphicData uri="http://schemas.openxmlformats.org/drawingml/2006/table">
            <a:tbl>
              <a:tblPr firstRow="1" bandRow="1">
                <a:tableStyleId>{37CE84F3-28C3-443E-9E96-99CF82512B78}</a:tableStyleId>
              </a:tblPr>
              <a:tblGrid>
                <a:gridCol w="10935477">
                  <a:extLst>
                    <a:ext uri="{9D8B030D-6E8A-4147-A177-3AD203B41FA5}">
                      <a16:colId xmlns:a16="http://schemas.microsoft.com/office/drawing/2014/main" val="2145602020"/>
                    </a:ext>
                  </a:extLst>
                </a:gridCol>
              </a:tblGrid>
              <a:tr h="5269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u="none" dirty="0">
                          <a:solidFill>
                            <a:schemeClr val="accent5">
                              <a:lumMod val="20000"/>
                              <a:lumOff val="80000"/>
                            </a:schemeClr>
                          </a:solidFill>
                          <a:latin typeface="+mj-lt"/>
                        </a:rPr>
                        <a:t>LV </a:t>
                      </a:r>
                      <a:r>
                        <a:rPr lang="en-US" sz="3200" b="0" u="none" kern="1200" dirty="0">
                          <a:solidFill>
                            <a:schemeClr val="accent5">
                              <a:lumMod val="20000"/>
                              <a:lumOff val="80000"/>
                            </a:schemeClr>
                          </a:solidFill>
                          <a:latin typeface="+mj-lt"/>
                          <a:ea typeface="Times New Roman" panose="02020603050405020304" pitchFamily="18" charset="0"/>
                          <a:cs typeface="+mn-cs"/>
                        </a:rPr>
                        <a:t>DIASTOLIC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2266222648"/>
                  </a:ext>
                </a:extLst>
              </a:tr>
              <a:tr h="2805572">
                <a:tc>
                  <a:txBody>
                    <a:bodyPr/>
                    <a:lstStyle/>
                    <a:p>
                      <a:pPr marL="0" marR="0" lvl="0" indent="0">
                        <a:spcBef>
                          <a:spcPts val="0"/>
                        </a:spcBef>
                        <a:spcAft>
                          <a:spcPts val="0"/>
                        </a:spcAft>
                        <a:buFont typeface="Wingdings" panose="05000000000000000000" pitchFamily="2" charset="2"/>
                        <a:buNone/>
                      </a:pPr>
                      <a:r>
                        <a:rPr lang="en-US" sz="2400" b="0" u="sng" dirty="0">
                          <a:solidFill>
                            <a:schemeClr val="tx1"/>
                          </a:solidFill>
                          <a:latin typeface="+mj-lt"/>
                          <a:ea typeface="MS Mincho" panose="02020609040205080304" pitchFamily="49" charset="-128"/>
                        </a:rPr>
                        <a:t>SONOGRAPHER’S ROLE</a:t>
                      </a:r>
                    </a:p>
                    <a:p>
                      <a:pPr marL="342900" marR="0" lvl="0" indent="-342900">
                        <a:spcBef>
                          <a:spcPts val="0"/>
                        </a:spcBef>
                        <a:spcAft>
                          <a:spcPts val="0"/>
                        </a:spcAft>
                        <a:buFont typeface="Wingdings" panose="05000000000000000000" pitchFamily="2" charset="2"/>
                        <a:buChar char="ü"/>
                      </a:pPr>
                      <a:endParaRPr lang="en-US" sz="2000" dirty="0">
                        <a:solidFill>
                          <a:schemeClr val="tx1"/>
                        </a:solidFill>
                        <a:ea typeface="MS Mincho" panose="02020609040205080304" pitchFamily="49" charset="-128"/>
                      </a:endParaRPr>
                    </a:p>
                    <a:p>
                      <a:pPr marL="342900" marR="0" lvl="0" indent="-342900">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watch for impaired LV relaxation, reduced restoring forces &amp; increased diastolic stiffness</a:t>
                      </a:r>
                    </a:p>
                    <a:p>
                      <a:pPr marL="342900" marR="0" lvl="0" indent="-342900">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estimate LV filling pressure</a:t>
                      </a:r>
                    </a:p>
                    <a:p>
                      <a:pPr marL="342900" marR="0" lvl="0" indent="-342900">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evaluate HR, rhythm, BP, EF &amp; MV disease</a:t>
                      </a:r>
                    </a:p>
                    <a:p>
                      <a:pPr marL="342900" marR="0" lvl="0" indent="-342900">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acquire LVV, LV wall thickness, Doppler patterns at multiple sites &amp; LAV</a:t>
                      </a:r>
                    </a:p>
                    <a:p>
                      <a:pPr marL="342900" marR="0" lvl="0" indent="-342900">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evaluate</a:t>
                      </a:r>
                      <a:r>
                        <a:rPr lang="en-US" sz="2000" dirty="0">
                          <a:solidFill>
                            <a:schemeClr val="tx1"/>
                          </a:solidFill>
                          <a:ea typeface="MS Mincho" panose="02020609040205080304" pitchFamily="49" charset="-128"/>
                          <a:sym typeface="Wingdings" panose="05000000000000000000" pitchFamily="2" charset="2"/>
                        </a:rPr>
                        <a:t> those with </a:t>
                      </a:r>
                      <a:r>
                        <a:rPr lang="en-US" sz="2000" dirty="0">
                          <a:solidFill>
                            <a:schemeClr val="tx1"/>
                          </a:solidFill>
                          <a:ea typeface="MS Mincho" panose="02020609040205080304" pitchFamily="49" charset="-128"/>
                        </a:rPr>
                        <a:t>potential diastolic dysfunction, dyspnea &amp; HF</a:t>
                      </a:r>
                    </a:p>
                    <a:p>
                      <a:pPr marL="342900" marR="0" lvl="0" indent="-342900">
                        <a:spcBef>
                          <a:spcPts val="0"/>
                        </a:spcBef>
                        <a:spcAft>
                          <a:spcPts val="0"/>
                        </a:spcAft>
                        <a:buFont typeface="Arial" panose="020B0604020202020204" pitchFamily="34" charset="0"/>
                        <a:buChar char="•"/>
                      </a:pPr>
                      <a:r>
                        <a:rPr lang="en-US" sz="2000" dirty="0">
                          <a:solidFill>
                            <a:schemeClr val="tx1"/>
                          </a:solidFill>
                          <a:ea typeface="MS Mincho" panose="02020609040205080304" pitchFamily="49" charset="-128"/>
                        </a:rPr>
                        <a:t>echo report </a:t>
                      </a:r>
                      <a:r>
                        <a:rPr lang="en-US" sz="2000" dirty="0">
                          <a:solidFill>
                            <a:schemeClr val="tx1"/>
                          </a:solidFill>
                          <a:ea typeface="MS Mincho" panose="02020609040205080304" pitchFamily="49" charset="-128"/>
                          <a:sym typeface="Wingdings" panose="05000000000000000000" pitchFamily="2" charset="2"/>
                        </a:rPr>
                        <a:t> LV filling pressure, grade of diastolic dysfunction &amp; comparison with previous echo</a:t>
                      </a:r>
                      <a:endParaRPr lang="en-US" sz="2000" dirty="0">
                        <a:solidFill>
                          <a:schemeClr val="tx1"/>
                        </a:solidFill>
                        <a:ea typeface="MS Mincho" panose="02020609040205080304" pitchFamily="49" charset="-128"/>
                      </a:endParaRPr>
                    </a:p>
                    <a:p>
                      <a:pPr marL="457200" marR="0" indent="-285750">
                        <a:spcBef>
                          <a:spcPts val="0"/>
                        </a:spcBef>
                        <a:spcAft>
                          <a:spcPts val="0"/>
                        </a:spcAft>
                      </a:pPr>
                      <a:endParaRPr lang="en-US" sz="2000" cap="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456073998"/>
                  </a:ext>
                </a:extLst>
              </a:tr>
            </a:tbl>
          </a:graphicData>
        </a:graphic>
      </p:graphicFrame>
      <p:sp>
        <p:nvSpPr>
          <p:cNvPr id="5" name="TextBox 4">
            <a:extLst>
              <a:ext uri="{FF2B5EF4-FFF2-40B4-BE49-F238E27FC236}">
                <a16:creationId xmlns:a16="http://schemas.microsoft.com/office/drawing/2014/main" id="{DEB3AAEB-0AA8-4613-ADAE-F4393AB39F0B}"/>
              </a:ext>
            </a:extLst>
          </p:cNvPr>
          <p:cNvSpPr txBox="1"/>
          <p:nvPr/>
        </p:nvSpPr>
        <p:spPr>
          <a:xfrm>
            <a:off x="2" y="5415891"/>
            <a:ext cx="12191998" cy="646331"/>
          </a:xfrm>
          <a:prstGeom prst="rect">
            <a:avLst/>
          </a:prstGeom>
          <a:noFill/>
        </p:spPr>
        <p:txBody>
          <a:bodyPr wrap="square">
            <a:spAutoFit/>
          </a:bodyPr>
          <a:lstStyle/>
          <a:p>
            <a:pPr marL="0" marR="0" algn="ctr">
              <a:spcBef>
                <a:spcPts val="0"/>
              </a:spcBef>
              <a:spcAft>
                <a:spcPts val="0"/>
              </a:spcAft>
            </a:pPr>
            <a:r>
              <a:rPr lang="en-US" i="1" dirty="0">
                <a:effectLst/>
                <a:ea typeface="MS Mincho" panose="02020609040205080304" pitchFamily="49" charset="-128"/>
              </a:rPr>
              <a:t>According to th</a:t>
            </a:r>
            <a:r>
              <a:rPr lang="en-US" i="1" dirty="0">
                <a:ea typeface="MS Mincho" panose="02020609040205080304" pitchFamily="49" charset="-128"/>
              </a:rPr>
              <a:t>e </a:t>
            </a:r>
            <a:r>
              <a:rPr lang="en-US" i="1" dirty="0">
                <a:effectLst/>
                <a:ea typeface="MS Mincho" panose="02020609040205080304" pitchFamily="49" charset="-128"/>
              </a:rPr>
              <a:t>ASE Guidelines, LV diastolic dysfunction is usually the result of impaired LV relaxation with or without </a:t>
            </a:r>
          </a:p>
          <a:p>
            <a:pPr marL="0" marR="0" algn="ctr">
              <a:spcBef>
                <a:spcPts val="0"/>
              </a:spcBef>
              <a:spcAft>
                <a:spcPts val="0"/>
              </a:spcAft>
            </a:pPr>
            <a:r>
              <a:rPr lang="en-US" i="1" dirty="0">
                <a:effectLst/>
                <a:ea typeface="MS Mincho" panose="02020609040205080304" pitchFamily="49" charset="-128"/>
              </a:rPr>
              <a:t>reduced restoring forces (</a:t>
            </a:r>
            <a:r>
              <a:rPr lang="en-US" i="1" dirty="0">
                <a:ea typeface="MS Mincho" panose="02020609040205080304" pitchFamily="49" charset="-128"/>
              </a:rPr>
              <a:t>&amp;</a:t>
            </a:r>
            <a:r>
              <a:rPr lang="en-US" i="1" dirty="0">
                <a:effectLst/>
                <a:ea typeface="MS Mincho" panose="02020609040205080304" pitchFamily="49" charset="-128"/>
              </a:rPr>
              <a:t> early diastolic suction) </a:t>
            </a:r>
            <a:r>
              <a:rPr lang="en-US" i="1" dirty="0">
                <a:ea typeface="MS Mincho" panose="02020609040205080304" pitchFamily="49" charset="-128"/>
              </a:rPr>
              <a:t>&amp;</a:t>
            </a:r>
            <a:r>
              <a:rPr lang="en-US" i="1" dirty="0">
                <a:effectLst/>
                <a:ea typeface="MS Mincho" panose="02020609040205080304" pitchFamily="49" charset="-128"/>
              </a:rPr>
              <a:t> increased LV chamber stiffness</a:t>
            </a:r>
            <a:r>
              <a:rPr lang="en-US" i="1" dirty="0">
                <a:ea typeface="MS Mincho" panose="02020609040205080304" pitchFamily="49" charset="-128"/>
              </a:rPr>
              <a:t>—</a:t>
            </a:r>
            <a:r>
              <a:rPr lang="en-US" i="1" dirty="0">
                <a:effectLst/>
                <a:ea typeface="MS Mincho" panose="02020609040205080304" pitchFamily="49" charset="-128"/>
              </a:rPr>
              <a:t>which increase cardiac filling pressures.</a:t>
            </a:r>
            <a:endParaRPr lang="en-US" sz="1600" dirty="0">
              <a:effectLst/>
              <a:ea typeface="Times New Roman" panose="02020603050405020304" pitchFamily="18" charset="0"/>
            </a:endParaRPr>
          </a:p>
        </p:txBody>
      </p:sp>
      <p:sp>
        <p:nvSpPr>
          <p:cNvPr id="6" name="TextBox 5">
            <a:extLst>
              <a:ext uri="{FF2B5EF4-FFF2-40B4-BE49-F238E27FC236}">
                <a16:creationId xmlns:a16="http://schemas.microsoft.com/office/drawing/2014/main" id="{6E77B8F0-AACD-411F-A7BE-2497AF31D3D9}"/>
              </a:ext>
            </a:extLst>
          </p:cNvPr>
          <p:cNvSpPr txBox="1"/>
          <p:nvPr/>
        </p:nvSpPr>
        <p:spPr>
          <a:xfrm>
            <a:off x="9004041" y="186217"/>
            <a:ext cx="2559697" cy="707886"/>
          </a:xfrm>
          <a:prstGeom prst="rect">
            <a:avLst/>
          </a:prstGeom>
          <a:noFill/>
        </p:spPr>
        <p:txBody>
          <a:bodyPr wrap="square">
            <a:spAutoFit/>
          </a:bodyPr>
          <a:lstStyle/>
          <a:p>
            <a:pPr algn="ctr"/>
            <a:r>
              <a:rPr lang="en-US" sz="2000" dirty="0">
                <a:latin typeface="Gabriola" panose="04040605051002020D02" pitchFamily="82" charset="0"/>
              </a:rPr>
              <a:t>POP QUIZ!</a:t>
            </a:r>
          </a:p>
          <a:p>
            <a:pPr algn="ctr"/>
            <a:r>
              <a:rPr lang="en-US" sz="2000" dirty="0">
                <a:latin typeface="Gabriola" panose="04040605051002020D02" pitchFamily="82" charset="0"/>
              </a:rPr>
              <a:t>What is diastolic dysfunction?</a:t>
            </a:r>
          </a:p>
        </p:txBody>
      </p:sp>
    </p:spTree>
    <p:extLst>
      <p:ext uri="{BB962C8B-B14F-4D97-AF65-F5344CB8AC3E}">
        <p14:creationId xmlns:p14="http://schemas.microsoft.com/office/powerpoint/2010/main" val="286380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759115-5744-405D-B802-37E41F373DA1}"/>
              </a:ext>
            </a:extLst>
          </p:cNvPr>
          <p:cNvSpPr>
            <a:spLocks noGrp="1"/>
          </p:cNvSpPr>
          <p:nvPr>
            <p:ph type="sldNum" sz="quarter" idx="12"/>
          </p:nvPr>
        </p:nvSpPr>
        <p:spPr/>
        <p:txBody>
          <a:bodyPr/>
          <a:lstStyle/>
          <a:p>
            <a:fld id="{6D22F896-40B5-4ADD-8801-0D06FADFA095}" type="slidenum">
              <a:rPr lang="en-US" smtClean="0"/>
              <a:t>7</a:t>
            </a:fld>
            <a:endParaRPr lang="en-US" dirty="0"/>
          </a:p>
        </p:txBody>
      </p:sp>
      <p:graphicFrame>
        <p:nvGraphicFramePr>
          <p:cNvPr id="3" name="Diagram 2">
            <a:extLst>
              <a:ext uri="{FF2B5EF4-FFF2-40B4-BE49-F238E27FC236}">
                <a16:creationId xmlns:a16="http://schemas.microsoft.com/office/drawing/2014/main" id="{2AFC571E-FDA1-469A-DA81-49C9E53F33D4}"/>
              </a:ext>
            </a:extLst>
          </p:cNvPr>
          <p:cNvGraphicFramePr/>
          <p:nvPr>
            <p:extLst>
              <p:ext uri="{D42A27DB-BD31-4B8C-83A1-F6EECF244321}">
                <p14:modId xmlns:p14="http://schemas.microsoft.com/office/powerpoint/2010/main" val="1599983921"/>
              </p:ext>
            </p:extLst>
          </p:nvPr>
        </p:nvGraphicFramePr>
        <p:xfrm>
          <a:off x="2032000" y="50100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56C2B04B-F148-012E-7DDE-6981F1C3236A}"/>
              </a:ext>
            </a:extLst>
          </p:cNvPr>
          <p:cNvSpPr txBox="1"/>
          <p:nvPr/>
        </p:nvSpPr>
        <p:spPr>
          <a:xfrm>
            <a:off x="208722" y="4996342"/>
            <a:ext cx="2583672" cy="1015663"/>
          </a:xfrm>
          <a:prstGeom prst="rect">
            <a:avLst/>
          </a:prstGeom>
          <a:noFill/>
        </p:spPr>
        <p:txBody>
          <a:bodyPr wrap="square" rtlCol="0">
            <a:spAutoFit/>
          </a:bodyPr>
          <a:lstStyle/>
          <a:p>
            <a:r>
              <a:rPr lang="en-US" sz="6000" b="1" dirty="0">
                <a:solidFill>
                  <a:schemeClr val="accent6"/>
                </a:solidFill>
                <a:latin typeface="Papyrus" panose="03070502060502030205" pitchFamily="66" charset="0"/>
              </a:rPr>
              <a:t>TIPS</a:t>
            </a:r>
          </a:p>
        </p:txBody>
      </p:sp>
    </p:spTree>
    <p:extLst>
      <p:ext uri="{BB962C8B-B14F-4D97-AF65-F5344CB8AC3E}">
        <p14:creationId xmlns:p14="http://schemas.microsoft.com/office/powerpoint/2010/main" val="1468206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32341A-48EC-4074-A087-8B2144E5515B}"/>
              </a:ext>
            </a:extLst>
          </p:cNvPr>
          <p:cNvSpPr>
            <a:spLocks noGrp="1"/>
          </p:cNvSpPr>
          <p:nvPr>
            <p:ph type="sldNum" sz="quarter" idx="12"/>
          </p:nvPr>
        </p:nvSpPr>
        <p:spPr/>
        <p:txBody>
          <a:bodyPr/>
          <a:lstStyle/>
          <a:p>
            <a:fld id="{6D22F896-40B5-4ADD-8801-0D06FADFA095}" type="slidenum">
              <a:rPr lang="en-US" smtClean="0"/>
              <a:t>8</a:t>
            </a:fld>
            <a:endParaRPr lang="en-US" dirty="0"/>
          </a:p>
        </p:txBody>
      </p:sp>
      <p:graphicFrame>
        <p:nvGraphicFramePr>
          <p:cNvPr id="3" name="Table 2">
            <a:extLst>
              <a:ext uri="{FF2B5EF4-FFF2-40B4-BE49-F238E27FC236}">
                <a16:creationId xmlns:a16="http://schemas.microsoft.com/office/drawing/2014/main" id="{0ECE6DBB-1102-40B3-85F6-73FA47089A2E}"/>
              </a:ext>
            </a:extLst>
          </p:cNvPr>
          <p:cNvGraphicFramePr>
            <a:graphicFrameLocks noGrp="1"/>
          </p:cNvGraphicFramePr>
          <p:nvPr>
            <p:extLst>
              <p:ext uri="{D42A27DB-BD31-4B8C-83A1-F6EECF244321}">
                <p14:modId xmlns:p14="http://schemas.microsoft.com/office/powerpoint/2010/main" val="3808341647"/>
              </p:ext>
            </p:extLst>
          </p:nvPr>
        </p:nvGraphicFramePr>
        <p:xfrm>
          <a:off x="2010095" y="5098"/>
          <a:ext cx="8171810" cy="6318702"/>
        </p:xfrm>
        <a:graphic>
          <a:graphicData uri="http://schemas.openxmlformats.org/drawingml/2006/table">
            <a:tbl>
              <a:tblPr>
                <a:tableStyleId>{5C22544A-7EE6-4342-B048-85BDC9FD1C3A}</a:tableStyleId>
              </a:tblPr>
              <a:tblGrid>
                <a:gridCol w="3079124">
                  <a:extLst>
                    <a:ext uri="{9D8B030D-6E8A-4147-A177-3AD203B41FA5}">
                      <a16:colId xmlns:a16="http://schemas.microsoft.com/office/drawing/2014/main" val="1425080885"/>
                    </a:ext>
                  </a:extLst>
                </a:gridCol>
                <a:gridCol w="5092686">
                  <a:extLst>
                    <a:ext uri="{9D8B030D-6E8A-4147-A177-3AD203B41FA5}">
                      <a16:colId xmlns:a16="http://schemas.microsoft.com/office/drawing/2014/main" val="2760494904"/>
                    </a:ext>
                  </a:extLst>
                </a:gridCol>
              </a:tblGrid>
              <a:tr h="390847">
                <a:tc gridSpan="2">
                  <a:txBody>
                    <a:bodyPr/>
                    <a:lstStyle/>
                    <a:p>
                      <a:pPr marL="0" marR="0" algn="ctr">
                        <a:spcBef>
                          <a:spcPts val="0"/>
                        </a:spcBef>
                        <a:spcAft>
                          <a:spcPts val="0"/>
                        </a:spcAft>
                      </a:pPr>
                      <a:r>
                        <a:rPr lang="en-US" sz="2400" b="0" dirty="0">
                          <a:solidFill>
                            <a:schemeClr val="accent5">
                              <a:lumMod val="20000"/>
                              <a:lumOff val="80000"/>
                            </a:schemeClr>
                          </a:solidFill>
                          <a:effectLst/>
                          <a:latin typeface="+mj-lt"/>
                        </a:rPr>
                        <a:t>(1 – 14) LV DIASTOLIC FUNCTION PARAMETERS</a:t>
                      </a:r>
                      <a:endParaRPr lang="en-US" sz="2400" b="0" dirty="0">
                        <a:solidFill>
                          <a:schemeClr val="accent5">
                            <a:lumMod val="20000"/>
                            <a:lumOff val="80000"/>
                          </a:schemeClr>
                        </a:solidFill>
                        <a:effectLst/>
                        <a:latin typeface="+mj-lt"/>
                        <a:ea typeface="Times New Roman" panose="02020603050405020304" pitchFamily="18" charset="0"/>
                      </a:endParaRP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2057376264"/>
                  </a:ext>
                </a:extLst>
              </a:tr>
              <a:tr h="1856526">
                <a:tc>
                  <a:txBody>
                    <a:bodyPr/>
                    <a:lstStyle/>
                    <a:p>
                      <a:pPr marL="0" marR="0">
                        <a:spcBef>
                          <a:spcPts val="0"/>
                        </a:spcBef>
                        <a:spcAft>
                          <a:spcPts val="0"/>
                        </a:spcAft>
                      </a:pPr>
                      <a:r>
                        <a:rPr lang="en-US" sz="2000" dirty="0">
                          <a:solidFill>
                            <a:schemeClr val="tx1"/>
                          </a:solidFill>
                          <a:effectLst/>
                          <a:latin typeface="+mn-lt"/>
                        </a:rPr>
                        <a:t>MITRAL INFLOW</a:t>
                      </a:r>
                    </a:p>
                    <a:p>
                      <a:pPr marL="0" marR="0">
                        <a:spcBef>
                          <a:spcPts val="0"/>
                        </a:spcBef>
                        <a:spcAft>
                          <a:spcPts val="0"/>
                        </a:spcAft>
                      </a:pPr>
                      <a:r>
                        <a:rPr lang="en-US" sz="2000" dirty="0">
                          <a:solidFill>
                            <a:schemeClr val="tx1"/>
                          </a:solidFill>
                          <a:effectLst/>
                          <a:latin typeface="+mn-lt"/>
                        </a:rPr>
                        <a:t> </a:t>
                      </a:r>
                      <a:endParaRPr lang="en-US" sz="2000" dirty="0">
                        <a:solidFill>
                          <a:schemeClr val="tx1"/>
                        </a:solidFill>
                        <a:effectLst/>
                        <a:latin typeface="+mn-lt"/>
                        <a:ea typeface="Times New Roman" panose="02020603050405020304" pitchFamily="18" charset="0"/>
                      </a:endParaRP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a:spcBef>
                          <a:spcPts val="0"/>
                        </a:spcBef>
                        <a:spcAft>
                          <a:spcPts val="0"/>
                        </a:spcAft>
                      </a:pPr>
                      <a:r>
                        <a:rPr lang="en-US" sz="2000" dirty="0">
                          <a:effectLst/>
                          <a:latin typeface="+mn-lt"/>
                        </a:rPr>
                        <a:t>(1) E-wave peak velocity </a:t>
                      </a:r>
                    </a:p>
                    <a:p>
                      <a:pPr marL="0" marR="0">
                        <a:spcBef>
                          <a:spcPts val="0"/>
                        </a:spcBef>
                        <a:spcAft>
                          <a:spcPts val="0"/>
                        </a:spcAft>
                      </a:pPr>
                      <a:r>
                        <a:rPr lang="en-US" sz="2000" dirty="0">
                          <a:effectLst/>
                          <a:latin typeface="+mn-lt"/>
                        </a:rPr>
                        <a:t>(2) A-wave peak velocity </a:t>
                      </a:r>
                    </a:p>
                    <a:p>
                      <a:pPr marL="0" marR="0">
                        <a:spcBef>
                          <a:spcPts val="0"/>
                        </a:spcBef>
                        <a:spcAft>
                          <a:spcPts val="0"/>
                        </a:spcAft>
                      </a:pPr>
                      <a:r>
                        <a:rPr lang="en-US" sz="2000" dirty="0">
                          <a:effectLst/>
                          <a:latin typeface="+mn-lt"/>
                        </a:rPr>
                        <a:t>(3) E/A ratio</a:t>
                      </a:r>
                    </a:p>
                    <a:p>
                      <a:pPr marL="0" marR="0">
                        <a:spcBef>
                          <a:spcPts val="0"/>
                        </a:spcBef>
                        <a:spcAft>
                          <a:spcPts val="0"/>
                        </a:spcAft>
                      </a:pPr>
                      <a:r>
                        <a:rPr lang="en-US" sz="2000" dirty="0">
                          <a:effectLst/>
                          <a:latin typeface="+mn-lt"/>
                        </a:rPr>
                        <a:t>(4) E-wave DT</a:t>
                      </a:r>
                    </a:p>
                    <a:p>
                      <a:pPr marL="0" marR="0">
                        <a:spcBef>
                          <a:spcPts val="0"/>
                        </a:spcBef>
                        <a:spcAft>
                          <a:spcPts val="0"/>
                        </a:spcAft>
                      </a:pPr>
                      <a:r>
                        <a:rPr lang="en-US" sz="2000" dirty="0">
                          <a:effectLst/>
                          <a:latin typeface="+mn-lt"/>
                        </a:rPr>
                        <a:t>(5) A-wave duration</a:t>
                      </a:r>
                    </a:p>
                    <a:p>
                      <a:pPr marL="0" marR="0">
                        <a:spcBef>
                          <a:spcPts val="0"/>
                        </a:spcBef>
                        <a:spcAft>
                          <a:spcPts val="0"/>
                        </a:spcAft>
                      </a:pPr>
                      <a:endParaRPr lang="en-US" sz="1400" dirty="0">
                        <a:effectLst/>
                        <a:latin typeface="+mn-lt"/>
                      </a:endParaRP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40595568"/>
                  </a:ext>
                </a:extLst>
              </a:tr>
              <a:tr h="879407">
                <a:tc>
                  <a:txBody>
                    <a:bodyPr/>
                    <a:lstStyle/>
                    <a:p>
                      <a:pPr marL="0" marR="0">
                        <a:spcBef>
                          <a:spcPts val="0"/>
                        </a:spcBef>
                        <a:spcAft>
                          <a:spcPts val="0"/>
                        </a:spcAft>
                      </a:pPr>
                      <a:r>
                        <a:rPr lang="en-US" sz="2000" dirty="0">
                          <a:solidFill>
                            <a:schemeClr val="tx1"/>
                          </a:solidFill>
                          <a:effectLst/>
                          <a:latin typeface="+mn-lt"/>
                        </a:rPr>
                        <a:t>TDI OF MITRAL ANNULUS</a:t>
                      </a: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spcBef>
                          <a:spcPts val="0"/>
                        </a:spcBef>
                        <a:spcAft>
                          <a:spcPts val="0"/>
                        </a:spcAft>
                      </a:pPr>
                      <a:r>
                        <a:rPr lang="en-US" sz="2000" dirty="0">
                          <a:effectLst/>
                          <a:latin typeface="+mn-lt"/>
                        </a:rPr>
                        <a:t>(6) e’-wave peak velocity</a:t>
                      </a:r>
                    </a:p>
                    <a:p>
                      <a:pPr marL="0" marR="0">
                        <a:spcBef>
                          <a:spcPts val="0"/>
                        </a:spcBef>
                        <a:spcAft>
                          <a:spcPts val="0"/>
                        </a:spcAft>
                      </a:pPr>
                      <a:r>
                        <a:rPr lang="en-US" sz="2000" dirty="0">
                          <a:effectLst/>
                          <a:latin typeface="+mn-lt"/>
                        </a:rPr>
                        <a:t>(7) E/e’ ratio</a:t>
                      </a:r>
                    </a:p>
                    <a:p>
                      <a:pPr marL="0" marR="0">
                        <a:spcBef>
                          <a:spcPts val="0"/>
                        </a:spcBef>
                        <a:spcAft>
                          <a:spcPts val="0"/>
                        </a:spcAft>
                      </a:pPr>
                      <a:endParaRPr lang="en-US" sz="1400" dirty="0">
                        <a:effectLst/>
                        <a:latin typeface="+mn-lt"/>
                      </a:endParaRP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6353532"/>
                  </a:ext>
                </a:extLst>
              </a:tr>
              <a:tr h="553701">
                <a:tc>
                  <a:txBody>
                    <a:bodyPr/>
                    <a:lstStyle/>
                    <a:p>
                      <a:pPr marL="0" marR="0">
                        <a:spcBef>
                          <a:spcPts val="0"/>
                        </a:spcBef>
                        <a:spcAft>
                          <a:spcPts val="0"/>
                        </a:spcAft>
                      </a:pPr>
                      <a:r>
                        <a:rPr lang="en-US" sz="2000" dirty="0">
                          <a:solidFill>
                            <a:schemeClr val="tx1"/>
                          </a:solidFill>
                          <a:effectLst/>
                          <a:latin typeface="+mn-lt"/>
                        </a:rPr>
                        <a:t>LAVi</a:t>
                      </a:r>
                      <a:endParaRPr lang="en-US" sz="2000" dirty="0">
                        <a:solidFill>
                          <a:schemeClr val="tx1"/>
                        </a:solidFill>
                        <a:effectLst/>
                        <a:latin typeface="+mn-lt"/>
                        <a:ea typeface="Times New Roman" panose="02020603050405020304" pitchFamily="18" charset="0"/>
                      </a:endParaRP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a:spcBef>
                          <a:spcPts val="0"/>
                        </a:spcBef>
                        <a:spcAft>
                          <a:spcPts val="0"/>
                        </a:spcAft>
                      </a:pPr>
                      <a:r>
                        <a:rPr lang="en-US" sz="2000" dirty="0">
                          <a:effectLst/>
                          <a:latin typeface="+mn-lt"/>
                        </a:rPr>
                        <a:t>(8) LAVi </a:t>
                      </a:r>
                    </a:p>
                    <a:p>
                      <a:pPr marL="0" marR="0">
                        <a:spcBef>
                          <a:spcPts val="0"/>
                        </a:spcBef>
                        <a:spcAft>
                          <a:spcPts val="0"/>
                        </a:spcAft>
                      </a:pPr>
                      <a:endParaRPr lang="en-US" sz="1400" dirty="0">
                        <a:effectLst/>
                        <a:latin typeface="+mn-lt"/>
                      </a:endParaRP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141145529"/>
                  </a:ext>
                </a:extLst>
              </a:tr>
              <a:tr h="1530819">
                <a:tc>
                  <a:txBody>
                    <a:bodyPr/>
                    <a:lstStyle/>
                    <a:p>
                      <a:pPr marL="0" marR="0">
                        <a:spcBef>
                          <a:spcPts val="0"/>
                        </a:spcBef>
                        <a:spcAft>
                          <a:spcPts val="0"/>
                        </a:spcAft>
                      </a:pPr>
                      <a:r>
                        <a:rPr lang="en-US" sz="2000" dirty="0">
                          <a:solidFill>
                            <a:schemeClr val="tx1"/>
                          </a:solidFill>
                          <a:effectLst/>
                          <a:latin typeface="+mn-lt"/>
                        </a:rPr>
                        <a:t>PV4 FLOW</a:t>
                      </a:r>
                    </a:p>
                    <a:p>
                      <a:pPr marL="0" marR="0">
                        <a:spcBef>
                          <a:spcPts val="0"/>
                        </a:spcBef>
                        <a:spcAft>
                          <a:spcPts val="0"/>
                        </a:spcAft>
                      </a:pPr>
                      <a:r>
                        <a:rPr lang="en-US" sz="2000" dirty="0">
                          <a:solidFill>
                            <a:schemeClr val="tx1"/>
                          </a:solidFill>
                          <a:effectLst/>
                          <a:latin typeface="+mn-lt"/>
                        </a:rPr>
                        <a:t> </a:t>
                      </a:r>
                      <a:endParaRPr lang="en-US" sz="2000" dirty="0">
                        <a:solidFill>
                          <a:schemeClr val="tx1"/>
                        </a:solidFill>
                        <a:effectLst/>
                        <a:latin typeface="+mn-lt"/>
                        <a:ea typeface="Times New Roman" panose="02020603050405020304" pitchFamily="18" charset="0"/>
                      </a:endParaRP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spcBef>
                          <a:spcPts val="0"/>
                        </a:spcBef>
                        <a:spcAft>
                          <a:spcPts val="0"/>
                        </a:spcAft>
                      </a:pPr>
                      <a:r>
                        <a:rPr lang="en-US" sz="2000" dirty="0">
                          <a:effectLst/>
                          <a:latin typeface="+mn-lt"/>
                        </a:rPr>
                        <a:t>(9) S-wave peak velocity </a:t>
                      </a:r>
                    </a:p>
                    <a:p>
                      <a:pPr marL="0" marR="0">
                        <a:spcBef>
                          <a:spcPts val="0"/>
                        </a:spcBef>
                        <a:spcAft>
                          <a:spcPts val="0"/>
                        </a:spcAft>
                      </a:pPr>
                      <a:r>
                        <a:rPr lang="en-US" sz="2000" dirty="0">
                          <a:effectLst/>
                          <a:latin typeface="+mn-lt"/>
                        </a:rPr>
                        <a:t>(10) D-wave peak velocity </a:t>
                      </a:r>
                    </a:p>
                    <a:p>
                      <a:pPr marL="0" marR="0">
                        <a:spcBef>
                          <a:spcPts val="0"/>
                        </a:spcBef>
                        <a:spcAft>
                          <a:spcPts val="0"/>
                        </a:spcAft>
                      </a:pPr>
                      <a:r>
                        <a:rPr lang="en-US" sz="2000" dirty="0">
                          <a:effectLst/>
                          <a:latin typeface="+mn-lt"/>
                        </a:rPr>
                        <a:t>(11) AR duration </a:t>
                      </a:r>
                    </a:p>
                    <a:p>
                      <a:pPr marL="0" marR="0">
                        <a:spcBef>
                          <a:spcPts val="0"/>
                        </a:spcBef>
                        <a:spcAft>
                          <a:spcPts val="0"/>
                        </a:spcAft>
                      </a:pPr>
                      <a:r>
                        <a:rPr lang="en-US" sz="2000" dirty="0">
                          <a:effectLst/>
                          <a:latin typeface="+mn-lt"/>
                        </a:rPr>
                        <a:t>(12) S/D ratio</a:t>
                      </a:r>
                    </a:p>
                    <a:p>
                      <a:pPr marL="0" marR="0">
                        <a:spcBef>
                          <a:spcPts val="0"/>
                        </a:spcBef>
                        <a:spcAft>
                          <a:spcPts val="0"/>
                        </a:spcAft>
                      </a:pPr>
                      <a:endParaRPr lang="en-US" sz="1400" dirty="0">
                        <a:effectLst/>
                        <a:latin typeface="+mn-lt"/>
                      </a:endParaRP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999806206"/>
                  </a:ext>
                </a:extLst>
              </a:tr>
              <a:tr h="553701">
                <a:tc>
                  <a:txBody>
                    <a:bodyPr/>
                    <a:lstStyle/>
                    <a:p>
                      <a:pPr marL="0" marR="0">
                        <a:spcBef>
                          <a:spcPts val="0"/>
                        </a:spcBef>
                        <a:spcAft>
                          <a:spcPts val="0"/>
                        </a:spcAft>
                      </a:pPr>
                      <a:r>
                        <a:rPr lang="en-US" sz="2000" dirty="0">
                          <a:solidFill>
                            <a:schemeClr val="tx1"/>
                          </a:solidFill>
                          <a:effectLst/>
                          <a:latin typeface="+mn-lt"/>
                        </a:rPr>
                        <a:t>PEAK TRV</a:t>
                      </a:r>
                      <a:endParaRPr lang="en-US" sz="2000" dirty="0">
                        <a:solidFill>
                          <a:schemeClr val="tx1"/>
                        </a:solidFill>
                        <a:effectLst/>
                        <a:latin typeface="+mn-lt"/>
                        <a:ea typeface="Times New Roman" panose="02020603050405020304" pitchFamily="18" charset="0"/>
                      </a:endParaRP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a:spcBef>
                          <a:spcPts val="0"/>
                        </a:spcBef>
                        <a:spcAft>
                          <a:spcPts val="0"/>
                        </a:spcAft>
                      </a:pPr>
                      <a:r>
                        <a:rPr lang="en-US" sz="2000" dirty="0">
                          <a:effectLst/>
                          <a:latin typeface="+mn-lt"/>
                        </a:rPr>
                        <a:t>(13) peak TRV </a:t>
                      </a:r>
                    </a:p>
                    <a:p>
                      <a:pPr marL="0" marR="0">
                        <a:spcBef>
                          <a:spcPts val="0"/>
                        </a:spcBef>
                        <a:spcAft>
                          <a:spcPts val="0"/>
                        </a:spcAft>
                      </a:pPr>
                      <a:endParaRPr lang="en-US" sz="1400" dirty="0">
                        <a:effectLst/>
                        <a:latin typeface="+mn-lt"/>
                      </a:endParaRP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08586110"/>
                  </a:ext>
                </a:extLst>
              </a:tr>
              <a:tr h="553701">
                <a:tc>
                  <a:txBody>
                    <a:bodyPr/>
                    <a:lstStyle/>
                    <a:p>
                      <a:pPr marL="0" marR="0">
                        <a:spcBef>
                          <a:spcPts val="0"/>
                        </a:spcBef>
                        <a:spcAft>
                          <a:spcPts val="0"/>
                        </a:spcAft>
                      </a:pPr>
                      <a:r>
                        <a:rPr lang="en-US" sz="2000" dirty="0">
                          <a:solidFill>
                            <a:schemeClr val="tx1"/>
                          </a:solidFill>
                          <a:effectLst/>
                          <a:latin typeface="+mn-lt"/>
                        </a:rPr>
                        <a:t>VALSALVA MANEUVER </a:t>
                      </a: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marL="0" marR="0">
                        <a:spcBef>
                          <a:spcPts val="0"/>
                        </a:spcBef>
                        <a:spcAft>
                          <a:spcPts val="0"/>
                        </a:spcAft>
                      </a:pPr>
                      <a:r>
                        <a:rPr lang="en-US" sz="2000" dirty="0">
                          <a:effectLst/>
                          <a:latin typeface="+mn-lt"/>
                        </a:rPr>
                        <a:t>(14) observe MV E-wave, A-wave &amp; E/A ratio </a:t>
                      </a:r>
                    </a:p>
                    <a:p>
                      <a:pPr marL="0" marR="0">
                        <a:spcBef>
                          <a:spcPts val="0"/>
                        </a:spcBef>
                        <a:spcAft>
                          <a:spcPts val="0"/>
                        </a:spcAft>
                      </a:pPr>
                      <a:endParaRPr lang="en-US" sz="1400" dirty="0">
                        <a:effectLst/>
                        <a:latin typeface="+mn-lt"/>
                      </a:endParaRPr>
                    </a:p>
                  </a:txBody>
                  <a:tcPr marL="32952" marR="3295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3939986333"/>
                  </a:ext>
                </a:extLst>
              </a:tr>
            </a:tbl>
          </a:graphicData>
        </a:graphic>
      </p:graphicFrame>
    </p:spTree>
    <p:extLst>
      <p:ext uri="{BB962C8B-B14F-4D97-AF65-F5344CB8AC3E}">
        <p14:creationId xmlns:p14="http://schemas.microsoft.com/office/powerpoint/2010/main" val="2835903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DB4AB-3F54-4A62-947F-FAB8AA8A9C0F}"/>
              </a:ext>
            </a:extLst>
          </p:cNvPr>
          <p:cNvSpPr>
            <a:spLocks noGrp="1"/>
          </p:cNvSpPr>
          <p:nvPr>
            <p:ph type="sldNum" sz="quarter" idx="12"/>
          </p:nvPr>
        </p:nvSpPr>
        <p:spPr/>
        <p:txBody>
          <a:bodyPr/>
          <a:lstStyle/>
          <a:p>
            <a:fld id="{6D22F896-40B5-4ADD-8801-0D06FADFA095}" type="slidenum">
              <a:rPr lang="en-US" smtClean="0"/>
              <a:t>9</a:t>
            </a:fld>
            <a:endParaRPr lang="en-US" dirty="0"/>
          </a:p>
        </p:txBody>
      </p:sp>
      <p:graphicFrame>
        <p:nvGraphicFramePr>
          <p:cNvPr id="11" name="Table 10">
            <a:extLst>
              <a:ext uri="{FF2B5EF4-FFF2-40B4-BE49-F238E27FC236}">
                <a16:creationId xmlns:a16="http://schemas.microsoft.com/office/drawing/2014/main" id="{6660CB1D-8574-4874-B7E8-6F54354EF7F5}"/>
              </a:ext>
            </a:extLst>
          </p:cNvPr>
          <p:cNvGraphicFramePr>
            <a:graphicFrameLocks noGrp="1"/>
          </p:cNvGraphicFramePr>
          <p:nvPr>
            <p:extLst>
              <p:ext uri="{D42A27DB-BD31-4B8C-83A1-F6EECF244321}">
                <p14:modId xmlns:p14="http://schemas.microsoft.com/office/powerpoint/2010/main" val="2497943430"/>
              </p:ext>
            </p:extLst>
          </p:nvPr>
        </p:nvGraphicFramePr>
        <p:xfrm>
          <a:off x="11883" y="583612"/>
          <a:ext cx="12192000" cy="4276039"/>
        </p:xfrm>
        <a:graphic>
          <a:graphicData uri="http://schemas.openxmlformats.org/drawingml/2006/table">
            <a:tbl>
              <a:tblPr firstRow="1" bandRow="1">
                <a:tableStyleId>{5C22544A-7EE6-4342-B048-85BDC9FD1C3A}</a:tableStyleId>
              </a:tblPr>
              <a:tblGrid>
                <a:gridCol w="6112692">
                  <a:extLst>
                    <a:ext uri="{9D8B030D-6E8A-4147-A177-3AD203B41FA5}">
                      <a16:colId xmlns:a16="http://schemas.microsoft.com/office/drawing/2014/main" val="3969356882"/>
                    </a:ext>
                  </a:extLst>
                </a:gridCol>
                <a:gridCol w="6079308">
                  <a:extLst>
                    <a:ext uri="{9D8B030D-6E8A-4147-A177-3AD203B41FA5}">
                      <a16:colId xmlns:a16="http://schemas.microsoft.com/office/drawing/2014/main" val="1425804619"/>
                    </a:ext>
                  </a:extLst>
                </a:gridCol>
              </a:tblGrid>
              <a:tr h="424315">
                <a:tc gridSpan="2">
                  <a:txBody>
                    <a:bodyPr/>
                    <a:lstStyle/>
                    <a:p>
                      <a:pPr algn="ctr"/>
                      <a:r>
                        <a:rPr lang="en-US" sz="2400" b="0" dirty="0">
                          <a:solidFill>
                            <a:schemeClr val="accent5">
                              <a:lumMod val="20000"/>
                              <a:lumOff val="80000"/>
                            </a:schemeClr>
                          </a:solidFill>
                          <a:latin typeface="+mj-lt"/>
                        </a:rPr>
                        <a:t>(1 – 5) MITRAL INFLOW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sz="2000" b="0" dirty="0"/>
                    </a:p>
                  </a:txBody>
                  <a:tcPr>
                    <a:solidFill>
                      <a:schemeClr val="accent6">
                        <a:lumMod val="75000"/>
                      </a:schemeClr>
                    </a:solidFill>
                  </a:tcPr>
                </a:tc>
                <a:extLst>
                  <a:ext uri="{0D108BD9-81ED-4DB2-BD59-A6C34878D82A}">
                    <a16:rowId xmlns:a16="http://schemas.microsoft.com/office/drawing/2014/main" val="642471325"/>
                  </a:ext>
                </a:extLst>
              </a:tr>
              <a:tr h="3818839">
                <a:tc>
                  <a:txBody>
                    <a:bodyPr/>
                    <a:lstStyle/>
                    <a:p>
                      <a:pPr marL="0" marR="0" lvl="0" indent="0">
                        <a:spcBef>
                          <a:spcPts val="0"/>
                        </a:spcBef>
                        <a:spcAft>
                          <a:spcPts val="0"/>
                        </a:spcAft>
                        <a:buFont typeface="Arial" panose="020B0604020202020204" pitchFamily="34" charset="0"/>
                        <a:buNone/>
                        <a:tabLst/>
                      </a:pPr>
                      <a:r>
                        <a:rPr lang="en-US" sz="2400" b="0" u="sng" dirty="0">
                          <a:solidFill>
                            <a:schemeClr val="tx1"/>
                          </a:solidFill>
                          <a:effectLst/>
                          <a:latin typeface="+mj-lt"/>
                        </a:rPr>
                        <a:t>METHOD</a:t>
                      </a:r>
                      <a:endParaRPr lang="en-US" sz="2000" b="0" u="sng" dirty="0">
                        <a:solidFill>
                          <a:schemeClr val="tx1"/>
                        </a:solidFill>
                        <a:effectLst/>
                        <a:latin typeface="+mj-lt"/>
                      </a:endParaRPr>
                    </a:p>
                    <a:p>
                      <a:pPr marL="230188" marR="0" lvl="0" indent="-230188">
                        <a:spcBef>
                          <a:spcPts val="0"/>
                        </a:spcBef>
                        <a:spcAft>
                          <a:spcPts val="0"/>
                        </a:spcAft>
                        <a:buFont typeface="Arial" panose="020B0604020202020204" pitchFamily="34" charset="0"/>
                        <a:buChar char="•"/>
                        <a:tabLst/>
                      </a:pPr>
                      <a:endParaRPr lang="en-US" sz="2000" dirty="0">
                        <a:solidFill>
                          <a:schemeClr val="tx1"/>
                        </a:solidFill>
                        <a:effectLst/>
                        <a:latin typeface="+mn-lt"/>
                      </a:endParaRPr>
                    </a:p>
                    <a:p>
                      <a:pPr marL="230188" marR="0" lvl="0" indent="-230188">
                        <a:spcBef>
                          <a:spcPts val="0"/>
                        </a:spcBef>
                        <a:spcAft>
                          <a:spcPts val="0"/>
                        </a:spcAft>
                        <a:buFont typeface="Arial" panose="020B0604020202020204" pitchFamily="34" charset="0"/>
                        <a:buChar char="•"/>
                        <a:tabLst/>
                      </a:pPr>
                      <a:r>
                        <a:rPr lang="en-US" sz="2000" dirty="0">
                          <a:solidFill>
                            <a:schemeClr val="tx1"/>
                          </a:solidFill>
                          <a:effectLst/>
                          <a:latin typeface="+mn-lt"/>
                        </a:rPr>
                        <a:t>4C</a:t>
                      </a:r>
                    </a:p>
                    <a:p>
                      <a:pPr marL="230188" marR="0" lvl="0" indent="-230188">
                        <a:spcBef>
                          <a:spcPts val="0"/>
                        </a:spcBef>
                        <a:spcAft>
                          <a:spcPts val="0"/>
                        </a:spcAft>
                        <a:buFont typeface="Arial" panose="020B0604020202020204" pitchFamily="34" charset="0"/>
                        <a:buChar char="•"/>
                        <a:tabLst/>
                      </a:pPr>
                      <a:r>
                        <a:rPr lang="en-US" sz="2000" dirty="0">
                          <a:solidFill>
                            <a:schemeClr val="tx1"/>
                          </a:solidFill>
                          <a:effectLst/>
                          <a:latin typeface="+mn-lt"/>
                        </a:rPr>
                        <a:t>lateral swing with posterior tilt </a:t>
                      </a:r>
                    </a:p>
                    <a:p>
                      <a:pPr marL="230188" marR="0" lvl="0" indent="-230188">
                        <a:spcBef>
                          <a:spcPts val="0"/>
                        </a:spcBef>
                        <a:spcAft>
                          <a:spcPts val="0"/>
                        </a:spcAft>
                        <a:buFont typeface="Arial" panose="020B0604020202020204" pitchFamily="34" charset="0"/>
                        <a:buChar char="•"/>
                        <a:tabLst/>
                      </a:pPr>
                      <a:r>
                        <a:rPr lang="en-US" sz="2000" dirty="0">
                          <a:solidFill>
                            <a:schemeClr val="tx1"/>
                          </a:solidFill>
                          <a:effectLst/>
                          <a:latin typeface="+mn-lt"/>
                        </a:rPr>
                        <a:t>PWD </a:t>
                      </a:r>
                    </a:p>
                    <a:p>
                      <a:pPr marL="230188" marR="0" lvl="0" indent="-230188">
                        <a:spcBef>
                          <a:spcPts val="0"/>
                        </a:spcBef>
                        <a:spcAft>
                          <a:spcPts val="0"/>
                        </a:spcAft>
                        <a:buFont typeface="Arial" panose="020B0604020202020204" pitchFamily="34" charset="0"/>
                        <a:buChar char="•"/>
                        <a:tabLst/>
                      </a:pPr>
                      <a:r>
                        <a:rPr lang="en-US" sz="2000" dirty="0">
                          <a:solidFill>
                            <a:schemeClr val="tx1"/>
                          </a:solidFill>
                          <a:effectLst/>
                          <a:latin typeface="+mn-lt"/>
                        </a:rPr>
                        <a:t>increase sweep speed</a:t>
                      </a:r>
                    </a:p>
                    <a:p>
                      <a:pPr marL="285750" indent="-285750">
                        <a:buFont typeface="Arial" panose="020B0604020202020204" pitchFamily="34" charset="0"/>
                        <a:buChar char="•"/>
                      </a:pPr>
                      <a:endParaRPr lang="en-US" sz="2000" dirty="0">
                        <a:solidFill>
                          <a:schemeClr val="accent6">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2400" b="0" u="sng" kern="1200" dirty="0">
                          <a:solidFill>
                            <a:schemeClr val="dk1"/>
                          </a:solidFill>
                          <a:effectLst/>
                          <a:latin typeface="+mj-lt"/>
                          <a:ea typeface="+mn-ea"/>
                          <a:cs typeface="+mn-cs"/>
                        </a:rPr>
                        <a:t>PROTOCOL</a:t>
                      </a:r>
                      <a:endParaRPr lang="en-US" sz="2000" b="0" u="sng" kern="1200" dirty="0">
                        <a:solidFill>
                          <a:schemeClr val="dk1"/>
                        </a:solidFill>
                        <a:effectLst/>
                        <a:latin typeface="+mj-lt"/>
                        <a:ea typeface="+mn-ea"/>
                        <a:cs typeface="+mn-cs"/>
                      </a:endParaRPr>
                    </a:p>
                    <a:p>
                      <a:endParaRPr lang="en-US" sz="2000" b="0" kern="1200" dirty="0">
                        <a:solidFill>
                          <a:schemeClr val="dk1"/>
                        </a:solidFill>
                        <a:effectLst/>
                        <a:latin typeface="+mn-lt"/>
                        <a:ea typeface="+mn-ea"/>
                        <a:cs typeface="+mn-cs"/>
                      </a:endParaRPr>
                    </a:p>
                    <a:p>
                      <a:r>
                        <a:rPr lang="en-US" sz="2000" b="0" kern="1200" dirty="0">
                          <a:solidFill>
                            <a:schemeClr val="dk1"/>
                          </a:solidFill>
                          <a:effectLst/>
                          <a:latin typeface="+mn-lt"/>
                          <a:ea typeface="+mn-ea"/>
                          <a:cs typeface="+mn-cs"/>
                        </a:rPr>
                        <a:t>(1) E-wave peak velocity</a:t>
                      </a:r>
                    </a:p>
                    <a:p>
                      <a:r>
                        <a:rPr lang="en-US" sz="2000" b="0" kern="1200" dirty="0">
                          <a:solidFill>
                            <a:schemeClr val="dk1"/>
                          </a:solidFill>
                          <a:effectLst/>
                          <a:latin typeface="+mn-lt"/>
                          <a:ea typeface="+mn-ea"/>
                          <a:cs typeface="+mn-cs"/>
                        </a:rPr>
                        <a:t> </a:t>
                      </a:r>
                    </a:p>
                    <a:p>
                      <a:r>
                        <a:rPr lang="en-US" sz="2000" b="0" kern="1200" dirty="0">
                          <a:solidFill>
                            <a:schemeClr val="dk1"/>
                          </a:solidFill>
                          <a:effectLst/>
                          <a:latin typeface="+mn-lt"/>
                          <a:ea typeface="+mn-ea"/>
                          <a:cs typeface="+mn-cs"/>
                        </a:rPr>
                        <a:t>(2) A-wave peak velocity</a:t>
                      </a:r>
                    </a:p>
                    <a:p>
                      <a:r>
                        <a:rPr lang="en-US" sz="2000" b="0" kern="1200" dirty="0">
                          <a:solidFill>
                            <a:schemeClr val="dk1"/>
                          </a:solidFill>
                          <a:effectLst/>
                          <a:latin typeface="+mn-lt"/>
                          <a:ea typeface="+mn-ea"/>
                          <a:cs typeface="+mn-cs"/>
                        </a:rPr>
                        <a:t>  </a:t>
                      </a:r>
                    </a:p>
                    <a:p>
                      <a:r>
                        <a:rPr lang="en-US" sz="2000" b="0" kern="1200" dirty="0">
                          <a:solidFill>
                            <a:schemeClr val="dk1"/>
                          </a:solidFill>
                          <a:effectLst/>
                          <a:latin typeface="+mn-lt"/>
                          <a:ea typeface="+mn-ea"/>
                          <a:cs typeface="+mn-cs"/>
                        </a:rPr>
                        <a:t>(3) E/A ratio (1 -</a:t>
                      </a:r>
                      <a:r>
                        <a:rPr lang="en-US" sz="2000" kern="1200" dirty="0">
                          <a:solidFill>
                            <a:schemeClr val="dk1"/>
                          </a:solidFill>
                          <a:effectLst/>
                          <a:latin typeface="+mn-lt"/>
                          <a:ea typeface="+mn-ea"/>
                          <a:cs typeface="+mn-cs"/>
                        </a:rPr>
                        <a:t> </a:t>
                      </a:r>
                      <a:r>
                        <a:rPr lang="en-US" sz="2000" b="0" kern="1200" dirty="0">
                          <a:solidFill>
                            <a:schemeClr val="dk1"/>
                          </a:solidFill>
                          <a:effectLst/>
                          <a:latin typeface="+mn-lt"/>
                          <a:ea typeface="+mn-ea"/>
                          <a:cs typeface="+mn-cs"/>
                        </a:rPr>
                        <a:t>1.5)</a:t>
                      </a:r>
                    </a:p>
                    <a:p>
                      <a:r>
                        <a:rPr lang="en-US" sz="2000" b="0" kern="1200" dirty="0">
                          <a:solidFill>
                            <a:schemeClr val="dk1"/>
                          </a:solidFill>
                          <a:effectLst/>
                          <a:latin typeface="+mn-lt"/>
                          <a:ea typeface="+mn-ea"/>
                          <a:cs typeface="+mn-cs"/>
                        </a:rPr>
                        <a:t>  </a:t>
                      </a:r>
                    </a:p>
                    <a:p>
                      <a:r>
                        <a:rPr lang="en-US" sz="2000" b="0" kern="1200" dirty="0">
                          <a:solidFill>
                            <a:schemeClr val="dk1"/>
                          </a:solidFill>
                          <a:effectLst/>
                          <a:latin typeface="+mn-lt"/>
                          <a:ea typeface="+mn-ea"/>
                          <a:cs typeface="+mn-cs"/>
                        </a:rPr>
                        <a:t>(4) E-wave DT (160 -</a:t>
                      </a:r>
                      <a:r>
                        <a:rPr lang="en-US" sz="2000" kern="1200" dirty="0">
                          <a:solidFill>
                            <a:schemeClr val="dk1"/>
                          </a:solidFill>
                          <a:effectLst/>
                          <a:latin typeface="+mn-lt"/>
                          <a:ea typeface="+mn-ea"/>
                          <a:cs typeface="+mn-cs"/>
                        </a:rPr>
                        <a:t> </a:t>
                      </a:r>
                      <a:r>
                        <a:rPr lang="en-US" sz="2000" b="0" kern="1200" dirty="0">
                          <a:solidFill>
                            <a:schemeClr val="dk1"/>
                          </a:solidFill>
                          <a:effectLst/>
                          <a:latin typeface="+mn-lt"/>
                          <a:ea typeface="+mn-ea"/>
                          <a:cs typeface="+mn-cs"/>
                        </a:rPr>
                        <a:t>240 ms)</a:t>
                      </a:r>
                    </a:p>
                    <a:p>
                      <a:r>
                        <a:rPr lang="en-US" sz="2000" b="0" kern="1200" dirty="0">
                          <a:solidFill>
                            <a:schemeClr val="dk1"/>
                          </a:solidFill>
                          <a:effectLst/>
                          <a:latin typeface="+mn-lt"/>
                          <a:ea typeface="+mn-ea"/>
                          <a:cs typeface="+mn-cs"/>
                        </a:rPr>
                        <a:t>  </a:t>
                      </a:r>
                    </a:p>
                    <a:p>
                      <a:r>
                        <a:rPr lang="en-US" sz="2000" b="0" kern="1200" dirty="0">
                          <a:solidFill>
                            <a:schemeClr val="dk1"/>
                          </a:solidFill>
                          <a:effectLst/>
                          <a:latin typeface="+mn-lt"/>
                          <a:ea typeface="+mn-ea"/>
                          <a:cs typeface="+mn-cs"/>
                        </a:rPr>
                        <a:t>(5) A-wave duration</a:t>
                      </a:r>
                    </a:p>
                    <a:p>
                      <a:r>
                        <a:rPr lang="en-US" sz="2000" kern="1200" dirty="0">
                          <a:solidFill>
                            <a:schemeClr val="dk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178385353"/>
                  </a:ext>
                </a:extLst>
              </a:tr>
            </a:tbl>
          </a:graphicData>
        </a:graphic>
      </p:graphicFrame>
      <p:sp>
        <p:nvSpPr>
          <p:cNvPr id="12" name="Rectangle 14">
            <a:extLst>
              <a:ext uri="{FF2B5EF4-FFF2-40B4-BE49-F238E27FC236}">
                <a16:creationId xmlns:a16="http://schemas.microsoft.com/office/drawing/2014/main" id="{DE83DE5C-BB85-437E-ADFF-9F500EB70D54}"/>
              </a:ext>
            </a:extLst>
          </p:cNvPr>
          <p:cNvSpPr>
            <a:spLocks noChangeArrowheads="1"/>
          </p:cNvSpPr>
          <p:nvPr/>
        </p:nvSpPr>
        <p:spPr bwMode="auto">
          <a:xfrm>
            <a:off x="7859731" y="1204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6">
            <a:extLst>
              <a:ext uri="{FF2B5EF4-FFF2-40B4-BE49-F238E27FC236}">
                <a16:creationId xmlns:a16="http://schemas.microsoft.com/office/drawing/2014/main" id="{7B07D490-3891-4BA1-A9CC-07C88E67D0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8" name="Rectangle 26">
            <a:extLst>
              <a:ext uri="{FF2B5EF4-FFF2-40B4-BE49-F238E27FC236}">
                <a16:creationId xmlns:a16="http://schemas.microsoft.com/office/drawing/2014/main" id="{FD3E7A72-5F17-4ABF-B072-FB7069486D17}"/>
              </a:ext>
            </a:extLst>
          </p:cNvPr>
          <p:cNvSpPr>
            <a:spLocks noChangeArrowheads="1"/>
          </p:cNvSpPr>
          <p:nvPr/>
        </p:nvSpPr>
        <p:spPr bwMode="auto">
          <a:xfrm>
            <a:off x="5609690" y="32877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0" name="Rectangle 28">
            <a:extLst>
              <a:ext uri="{FF2B5EF4-FFF2-40B4-BE49-F238E27FC236}">
                <a16:creationId xmlns:a16="http://schemas.microsoft.com/office/drawing/2014/main" id="{91676DE1-2041-4A0F-B8A2-32F47BE64F48}"/>
              </a:ext>
            </a:extLst>
          </p:cNvPr>
          <p:cNvSpPr>
            <a:spLocks noChangeArrowheads="1"/>
          </p:cNvSpPr>
          <p:nvPr/>
        </p:nvSpPr>
        <p:spPr bwMode="auto">
          <a:xfrm flipV="1">
            <a:off x="7761024" y="3522704"/>
            <a:ext cx="9802540" cy="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3" name="Rectangle 19">
            <a:extLst>
              <a:ext uri="{FF2B5EF4-FFF2-40B4-BE49-F238E27FC236}">
                <a16:creationId xmlns:a16="http://schemas.microsoft.com/office/drawing/2014/main" id="{BA30939A-D40C-44D7-8007-85B35582B1E2}"/>
              </a:ext>
            </a:extLst>
          </p:cNvPr>
          <p:cNvSpPr>
            <a:spLocks noChangeArrowheads="1"/>
          </p:cNvSpPr>
          <p:nvPr/>
        </p:nvSpPr>
        <p:spPr bwMode="auto">
          <a:xfrm>
            <a:off x="4983804" y="168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1">
            <a:extLst>
              <a:ext uri="{FF2B5EF4-FFF2-40B4-BE49-F238E27FC236}">
                <a16:creationId xmlns:a16="http://schemas.microsoft.com/office/drawing/2014/main" id="{47FA56F3-AE04-48E0-B4AC-E64AAA0E8E8B}"/>
              </a:ext>
            </a:extLst>
          </p:cNvPr>
          <p:cNvSpPr>
            <a:spLocks noChangeArrowheads="1"/>
          </p:cNvSpPr>
          <p:nvPr/>
        </p:nvSpPr>
        <p:spPr bwMode="auto">
          <a:xfrm>
            <a:off x="6626832"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23">
            <a:extLst>
              <a:ext uri="{FF2B5EF4-FFF2-40B4-BE49-F238E27FC236}">
                <a16:creationId xmlns:a16="http://schemas.microsoft.com/office/drawing/2014/main" id="{5F40F7FD-A1D3-4D6C-9E78-9DD58C4DA68D}"/>
              </a:ext>
            </a:extLst>
          </p:cNvPr>
          <p:cNvSpPr>
            <a:spLocks noChangeArrowheads="1"/>
          </p:cNvSpPr>
          <p:nvPr/>
        </p:nvSpPr>
        <p:spPr bwMode="auto">
          <a:xfrm>
            <a:off x="8568683" y="166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5">
            <a:extLst>
              <a:ext uri="{FF2B5EF4-FFF2-40B4-BE49-F238E27FC236}">
                <a16:creationId xmlns:a16="http://schemas.microsoft.com/office/drawing/2014/main" id="{9C82BCE8-F235-47E3-A0F9-28A295820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6" name="Rectangle 27">
            <a:extLst>
              <a:ext uri="{FF2B5EF4-FFF2-40B4-BE49-F238E27FC236}">
                <a16:creationId xmlns:a16="http://schemas.microsoft.com/office/drawing/2014/main" id="{FBA76454-03EE-481B-8256-DFEEA66CBDFB}"/>
              </a:ext>
            </a:extLst>
          </p:cNvPr>
          <p:cNvSpPr>
            <a:spLocks noChangeArrowheads="1"/>
          </p:cNvSpPr>
          <p:nvPr/>
        </p:nvSpPr>
        <p:spPr bwMode="auto">
          <a:xfrm>
            <a:off x="6822040" y="3805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2" name="Rectangle 29">
            <a:extLst>
              <a:ext uri="{FF2B5EF4-FFF2-40B4-BE49-F238E27FC236}">
                <a16:creationId xmlns:a16="http://schemas.microsoft.com/office/drawing/2014/main" id="{5BC8B703-4937-4F0F-887B-AC3414C24381}"/>
              </a:ext>
            </a:extLst>
          </p:cNvPr>
          <p:cNvSpPr>
            <a:spLocks noChangeArrowheads="1"/>
          </p:cNvSpPr>
          <p:nvPr/>
        </p:nvSpPr>
        <p:spPr bwMode="auto">
          <a:xfrm>
            <a:off x="8585324" y="37619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5" name="TextBox 24">
            <a:extLst>
              <a:ext uri="{FF2B5EF4-FFF2-40B4-BE49-F238E27FC236}">
                <a16:creationId xmlns:a16="http://schemas.microsoft.com/office/drawing/2014/main" id="{9F5F42CE-A20C-4D44-97D8-BBAE86FEAE53}"/>
              </a:ext>
            </a:extLst>
          </p:cNvPr>
          <p:cNvSpPr txBox="1"/>
          <p:nvPr/>
        </p:nvSpPr>
        <p:spPr>
          <a:xfrm>
            <a:off x="6895734" y="5404047"/>
            <a:ext cx="5989833" cy="276999"/>
          </a:xfrm>
          <a:prstGeom prst="rect">
            <a:avLst/>
          </a:prstGeom>
          <a:noFill/>
        </p:spPr>
        <p:txBody>
          <a:bodyPr wrap="square" rtlCol="0">
            <a:spAutoFit/>
          </a:bodyPr>
          <a:lstStyle/>
          <a:p>
            <a:r>
              <a:rPr lang="en-US" sz="1200" dirty="0"/>
              <a:t>                                                </a:t>
            </a:r>
          </a:p>
        </p:txBody>
      </p:sp>
      <p:sp>
        <p:nvSpPr>
          <p:cNvPr id="13" name="Rectangle 21">
            <a:extLst>
              <a:ext uri="{FF2B5EF4-FFF2-40B4-BE49-F238E27FC236}">
                <a16:creationId xmlns:a16="http://schemas.microsoft.com/office/drawing/2014/main" id="{92789221-7890-4410-8A25-021950282EC0}"/>
              </a:ext>
            </a:extLst>
          </p:cNvPr>
          <p:cNvSpPr>
            <a:spLocks noChangeArrowheads="1"/>
          </p:cNvSpPr>
          <p:nvPr/>
        </p:nvSpPr>
        <p:spPr bwMode="auto">
          <a:xfrm>
            <a:off x="6835739" y="21536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9" name="Rectangle 23">
            <a:extLst>
              <a:ext uri="{FF2B5EF4-FFF2-40B4-BE49-F238E27FC236}">
                <a16:creationId xmlns:a16="http://schemas.microsoft.com/office/drawing/2014/main" id="{1D5FCD61-9855-4CE6-A6BA-E691ACAC4487}"/>
              </a:ext>
            </a:extLst>
          </p:cNvPr>
          <p:cNvSpPr>
            <a:spLocks noChangeArrowheads="1"/>
          </p:cNvSpPr>
          <p:nvPr/>
        </p:nvSpPr>
        <p:spPr bwMode="auto">
          <a:xfrm>
            <a:off x="6973906" y="4404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33">
            <a:extLst>
              <a:ext uri="{FF2B5EF4-FFF2-40B4-BE49-F238E27FC236}">
                <a16:creationId xmlns:a16="http://schemas.microsoft.com/office/drawing/2014/main" id="{76F75FCE-9D8E-404C-9588-D1DB6788E5FB}"/>
              </a:ext>
            </a:extLst>
          </p:cNvPr>
          <p:cNvSpPr>
            <a:spLocks noChangeArrowheads="1"/>
          </p:cNvSpPr>
          <p:nvPr/>
        </p:nvSpPr>
        <p:spPr bwMode="auto">
          <a:xfrm>
            <a:off x="9280482" y="17240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35">
            <a:extLst>
              <a:ext uri="{FF2B5EF4-FFF2-40B4-BE49-F238E27FC236}">
                <a16:creationId xmlns:a16="http://schemas.microsoft.com/office/drawing/2014/main" id="{B94C7339-A6E5-4808-975A-66AE1FFE010B}"/>
              </a:ext>
            </a:extLst>
          </p:cNvPr>
          <p:cNvSpPr>
            <a:spLocks noChangeArrowheads="1"/>
          </p:cNvSpPr>
          <p:nvPr/>
        </p:nvSpPr>
        <p:spPr bwMode="auto">
          <a:xfrm>
            <a:off x="8095935" y="33012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2">
            <a:extLst>
              <a:ext uri="{FF2B5EF4-FFF2-40B4-BE49-F238E27FC236}">
                <a16:creationId xmlns:a16="http://schemas.microsoft.com/office/drawing/2014/main" id="{4F4E42D9-7A55-4AA6-A810-69CD2250B251}"/>
              </a:ext>
            </a:extLst>
          </p:cNvPr>
          <p:cNvSpPr>
            <a:spLocks noChangeArrowheads="1"/>
          </p:cNvSpPr>
          <p:nvPr/>
        </p:nvSpPr>
        <p:spPr bwMode="auto">
          <a:xfrm>
            <a:off x="9096375" y="1858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4">
            <a:extLst>
              <a:ext uri="{FF2B5EF4-FFF2-40B4-BE49-F238E27FC236}">
                <a16:creationId xmlns:a16="http://schemas.microsoft.com/office/drawing/2014/main" id="{9984C585-6AB0-44D3-986B-303376828085}"/>
              </a:ext>
            </a:extLst>
          </p:cNvPr>
          <p:cNvSpPr>
            <a:spLocks noChangeArrowheads="1"/>
          </p:cNvSpPr>
          <p:nvPr/>
        </p:nvSpPr>
        <p:spPr bwMode="auto">
          <a:xfrm>
            <a:off x="7859731" y="1655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6">
            <a:extLst>
              <a:ext uri="{FF2B5EF4-FFF2-40B4-BE49-F238E27FC236}">
                <a16:creationId xmlns:a16="http://schemas.microsoft.com/office/drawing/2014/main" id="{234F26D5-EBAD-4732-ADD3-A668DFDC089E}"/>
              </a:ext>
            </a:extLst>
          </p:cNvPr>
          <p:cNvSpPr>
            <a:spLocks noChangeArrowheads="1"/>
          </p:cNvSpPr>
          <p:nvPr/>
        </p:nvSpPr>
        <p:spPr bwMode="auto">
          <a:xfrm>
            <a:off x="6464318" y="37765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Rectangle 8">
            <a:extLst>
              <a:ext uri="{FF2B5EF4-FFF2-40B4-BE49-F238E27FC236}">
                <a16:creationId xmlns:a16="http://schemas.microsoft.com/office/drawing/2014/main" id="{BEA1B5B3-E1E9-4317-B1D8-AC8815D2717F}"/>
              </a:ext>
            </a:extLst>
          </p:cNvPr>
          <p:cNvSpPr>
            <a:spLocks noChangeArrowheads="1"/>
          </p:cNvSpPr>
          <p:nvPr/>
        </p:nvSpPr>
        <p:spPr bwMode="auto">
          <a:xfrm>
            <a:off x="8277225" y="3942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B4F42DED-2900-48B8-B29B-0863B38DEE4C}"/>
              </a:ext>
            </a:extLst>
          </p:cNvPr>
          <p:cNvSpPr>
            <a:spLocks noChangeArrowheads="1"/>
          </p:cNvSpPr>
          <p:nvPr/>
        </p:nvSpPr>
        <p:spPr bwMode="auto">
          <a:xfrm>
            <a:off x="5609690" y="2056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1" name="Rectangle 4">
            <a:extLst>
              <a:ext uri="{FF2B5EF4-FFF2-40B4-BE49-F238E27FC236}">
                <a16:creationId xmlns:a16="http://schemas.microsoft.com/office/drawing/2014/main" id="{8BC42FE1-3ED4-463D-BAC4-936A24A86F10}"/>
              </a:ext>
            </a:extLst>
          </p:cNvPr>
          <p:cNvSpPr>
            <a:spLocks noChangeArrowheads="1"/>
          </p:cNvSpPr>
          <p:nvPr/>
        </p:nvSpPr>
        <p:spPr bwMode="auto">
          <a:xfrm>
            <a:off x="8227631" y="223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6" name="Rectangle 6">
            <a:extLst>
              <a:ext uri="{FF2B5EF4-FFF2-40B4-BE49-F238E27FC236}">
                <a16:creationId xmlns:a16="http://schemas.microsoft.com/office/drawing/2014/main" id="{2A5D82BE-22DE-4036-9F59-D6FF58154E46}"/>
              </a:ext>
            </a:extLst>
          </p:cNvPr>
          <p:cNvSpPr>
            <a:spLocks noChangeArrowheads="1"/>
          </p:cNvSpPr>
          <p:nvPr/>
        </p:nvSpPr>
        <p:spPr bwMode="auto">
          <a:xfrm>
            <a:off x="8897419" y="4116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2">
            <a:extLst>
              <a:ext uri="{FF2B5EF4-FFF2-40B4-BE49-F238E27FC236}">
                <a16:creationId xmlns:a16="http://schemas.microsoft.com/office/drawing/2014/main" id="{904F2977-1D74-4FE7-8BC0-B77A6B150221}"/>
              </a:ext>
            </a:extLst>
          </p:cNvPr>
          <p:cNvSpPr>
            <a:spLocks noChangeArrowheads="1"/>
          </p:cNvSpPr>
          <p:nvPr/>
        </p:nvSpPr>
        <p:spPr bwMode="auto">
          <a:xfrm>
            <a:off x="6835739" y="219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0" name="Rectangle 4">
            <a:extLst>
              <a:ext uri="{FF2B5EF4-FFF2-40B4-BE49-F238E27FC236}">
                <a16:creationId xmlns:a16="http://schemas.microsoft.com/office/drawing/2014/main" id="{AEC6925B-81FA-413B-BFF5-6F1851D51E1F}"/>
              </a:ext>
            </a:extLst>
          </p:cNvPr>
          <p:cNvSpPr>
            <a:spLocks noChangeArrowheads="1"/>
          </p:cNvSpPr>
          <p:nvPr/>
        </p:nvSpPr>
        <p:spPr bwMode="auto">
          <a:xfrm>
            <a:off x="8920440" y="20956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4" name="Rectangle 6">
            <a:extLst>
              <a:ext uri="{FF2B5EF4-FFF2-40B4-BE49-F238E27FC236}">
                <a16:creationId xmlns:a16="http://schemas.microsoft.com/office/drawing/2014/main" id="{4497B7E3-F320-4A92-9D2E-74EBD0EF8CE6}"/>
              </a:ext>
            </a:extLst>
          </p:cNvPr>
          <p:cNvSpPr>
            <a:spLocks noChangeArrowheads="1"/>
          </p:cNvSpPr>
          <p:nvPr/>
        </p:nvSpPr>
        <p:spPr bwMode="auto">
          <a:xfrm>
            <a:off x="6892889" y="4027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6" name="Rectangle 8">
            <a:extLst>
              <a:ext uri="{FF2B5EF4-FFF2-40B4-BE49-F238E27FC236}">
                <a16:creationId xmlns:a16="http://schemas.microsoft.com/office/drawing/2014/main" id="{8F4626A7-2E42-49B9-9965-0C0A9F738B46}"/>
              </a:ext>
            </a:extLst>
          </p:cNvPr>
          <p:cNvSpPr>
            <a:spLocks noChangeArrowheads="1"/>
          </p:cNvSpPr>
          <p:nvPr/>
        </p:nvSpPr>
        <p:spPr bwMode="auto">
          <a:xfrm>
            <a:off x="9423434" y="408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2">
            <a:extLst>
              <a:ext uri="{FF2B5EF4-FFF2-40B4-BE49-F238E27FC236}">
                <a16:creationId xmlns:a16="http://schemas.microsoft.com/office/drawing/2014/main" id="{FD7AC9D6-4DF6-4A1C-A9E8-CC3320208A4F}"/>
              </a:ext>
            </a:extLst>
          </p:cNvPr>
          <p:cNvSpPr>
            <a:spLocks noChangeArrowheads="1"/>
          </p:cNvSpPr>
          <p:nvPr/>
        </p:nvSpPr>
        <p:spPr bwMode="auto">
          <a:xfrm>
            <a:off x="5940977" y="2031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3" name="Rectangle 4">
            <a:extLst>
              <a:ext uri="{FF2B5EF4-FFF2-40B4-BE49-F238E27FC236}">
                <a16:creationId xmlns:a16="http://schemas.microsoft.com/office/drawing/2014/main" id="{60ACF21D-AC7E-4DED-8944-C922D20C2722}"/>
              </a:ext>
            </a:extLst>
          </p:cNvPr>
          <p:cNvSpPr>
            <a:spLocks noChangeArrowheads="1"/>
          </p:cNvSpPr>
          <p:nvPr/>
        </p:nvSpPr>
        <p:spPr bwMode="auto">
          <a:xfrm>
            <a:off x="8161932" y="2048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6">
            <a:extLst>
              <a:ext uri="{FF2B5EF4-FFF2-40B4-BE49-F238E27FC236}">
                <a16:creationId xmlns:a16="http://schemas.microsoft.com/office/drawing/2014/main" id="{4826B97D-5790-483B-9B10-C32ED4F0CDDA}"/>
              </a:ext>
            </a:extLst>
          </p:cNvPr>
          <p:cNvSpPr>
            <a:spLocks noChangeArrowheads="1"/>
          </p:cNvSpPr>
          <p:nvPr/>
        </p:nvSpPr>
        <p:spPr bwMode="auto">
          <a:xfrm>
            <a:off x="6156387" y="4065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8">
            <a:extLst>
              <a:ext uri="{FF2B5EF4-FFF2-40B4-BE49-F238E27FC236}">
                <a16:creationId xmlns:a16="http://schemas.microsoft.com/office/drawing/2014/main" id="{883194F3-A94C-4D4A-863C-3DD7CD27FAFE}"/>
              </a:ext>
            </a:extLst>
          </p:cNvPr>
          <p:cNvSpPr>
            <a:spLocks noChangeArrowheads="1"/>
          </p:cNvSpPr>
          <p:nvPr/>
        </p:nvSpPr>
        <p:spPr bwMode="auto">
          <a:xfrm>
            <a:off x="8161932" y="4245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8" name="Rectangle 2">
            <a:extLst>
              <a:ext uri="{FF2B5EF4-FFF2-40B4-BE49-F238E27FC236}">
                <a16:creationId xmlns:a16="http://schemas.microsoft.com/office/drawing/2014/main" id="{30F5A9A5-D629-4D9B-A761-091BDB2FA01C}"/>
              </a:ext>
            </a:extLst>
          </p:cNvPr>
          <p:cNvSpPr>
            <a:spLocks noChangeArrowheads="1"/>
          </p:cNvSpPr>
          <p:nvPr/>
        </p:nvSpPr>
        <p:spPr bwMode="auto">
          <a:xfrm>
            <a:off x="6604424" y="2489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4">
            <a:extLst>
              <a:ext uri="{FF2B5EF4-FFF2-40B4-BE49-F238E27FC236}">
                <a16:creationId xmlns:a16="http://schemas.microsoft.com/office/drawing/2014/main" id="{8E75B017-7D74-4039-9AE8-47779081120D}"/>
              </a:ext>
            </a:extLst>
          </p:cNvPr>
          <p:cNvSpPr>
            <a:spLocks noChangeArrowheads="1"/>
          </p:cNvSpPr>
          <p:nvPr/>
        </p:nvSpPr>
        <p:spPr bwMode="auto">
          <a:xfrm>
            <a:off x="8642373" y="2551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6">
            <a:extLst>
              <a:ext uri="{FF2B5EF4-FFF2-40B4-BE49-F238E27FC236}">
                <a16:creationId xmlns:a16="http://schemas.microsoft.com/office/drawing/2014/main" id="{990AFAF1-FED6-4C71-A25B-A3AC313ACE20}"/>
              </a:ext>
            </a:extLst>
          </p:cNvPr>
          <p:cNvSpPr>
            <a:spLocks noChangeArrowheads="1"/>
          </p:cNvSpPr>
          <p:nvPr/>
        </p:nvSpPr>
        <p:spPr bwMode="auto">
          <a:xfrm>
            <a:off x="8431558" y="4370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5" name="Rectangle 8">
            <a:extLst>
              <a:ext uri="{FF2B5EF4-FFF2-40B4-BE49-F238E27FC236}">
                <a16:creationId xmlns:a16="http://schemas.microsoft.com/office/drawing/2014/main" id="{64CE3641-4A24-454C-8E7F-C03C569634EB}"/>
              </a:ext>
            </a:extLst>
          </p:cNvPr>
          <p:cNvSpPr>
            <a:spLocks noChangeArrowheads="1"/>
          </p:cNvSpPr>
          <p:nvPr/>
        </p:nvSpPr>
        <p:spPr bwMode="auto">
          <a:xfrm>
            <a:off x="5266332" y="4986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0" name="Rectangle 2">
            <a:extLst>
              <a:ext uri="{FF2B5EF4-FFF2-40B4-BE49-F238E27FC236}">
                <a16:creationId xmlns:a16="http://schemas.microsoft.com/office/drawing/2014/main" id="{7DE0F812-CB44-4B45-B315-71E9B3D5002F}"/>
              </a:ext>
            </a:extLst>
          </p:cNvPr>
          <p:cNvSpPr>
            <a:spLocks noChangeArrowheads="1"/>
          </p:cNvSpPr>
          <p:nvPr/>
        </p:nvSpPr>
        <p:spPr bwMode="auto">
          <a:xfrm>
            <a:off x="7761024" y="1971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8" name="Rectangle 4">
            <a:extLst>
              <a:ext uri="{FF2B5EF4-FFF2-40B4-BE49-F238E27FC236}">
                <a16:creationId xmlns:a16="http://schemas.microsoft.com/office/drawing/2014/main" id="{E0763785-70AA-437F-A2FF-39E9F0B6D626}"/>
              </a:ext>
            </a:extLst>
          </p:cNvPr>
          <p:cNvSpPr>
            <a:spLocks noChangeArrowheads="1"/>
          </p:cNvSpPr>
          <p:nvPr/>
        </p:nvSpPr>
        <p:spPr bwMode="auto">
          <a:xfrm>
            <a:off x="6172806" y="4019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0" name="Rectangle 6">
            <a:extLst>
              <a:ext uri="{FF2B5EF4-FFF2-40B4-BE49-F238E27FC236}">
                <a16:creationId xmlns:a16="http://schemas.microsoft.com/office/drawing/2014/main" id="{3011483E-BCCE-44D5-98D7-070B409C5432}"/>
              </a:ext>
            </a:extLst>
          </p:cNvPr>
          <p:cNvSpPr>
            <a:spLocks noChangeArrowheads="1"/>
          </p:cNvSpPr>
          <p:nvPr/>
        </p:nvSpPr>
        <p:spPr bwMode="auto">
          <a:xfrm>
            <a:off x="8542335" y="4019614"/>
            <a:ext cx="125453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3" name="Rectangle 2">
            <a:extLst>
              <a:ext uri="{FF2B5EF4-FFF2-40B4-BE49-F238E27FC236}">
                <a16:creationId xmlns:a16="http://schemas.microsoft.com/office/drawing/2014/main" id="{51714EFF-6CD5-4863-AF3D-5B22247A8EBD}"/>
              </a:ext>
            </a:extLst>
          </p:cNvPr>
          <p:cNvSpPr>
            <a:spLocks noChangeArrowheads="1"/>
          </p:cNvSpPr>
          <p:nvPr/>
        </p:nvSpPr>
        <p:spPr bwMode="auto">
          <a:xfrm>
            <a:off x="5940977"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4">
            <a:extLst>
              <a:ext uri="{FF2B5EF4-FFF2-40B4-BE49-F238E27FC236}">
                <a16:creationId xmlns:a16="http://schemas.microsoft.com/office/drawing/2014/main" id="{E9A37127-C467-4854-B5D8-C3B84B0ACD3B}"/>
              </a:ext>
            </a:extLst>
          </p:cNvPr>
          <p:cNvSpPr>
            <a:spLocks noChangeArrowheads="1"/>
          </p:cNvSpPr>
          <p:nvPr/>
        </p:nvSpPr>
        <p:spPr bwMode="auto">
          <a:xfrm>
            <a:off x="8418628" y="1867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8" name="Rectangle 6">
            <a:extLst>
              <a:ext uri="{FF2B5EF4-FFF2-40B4-BE49-F238E27FC236}">
                <a16:creationId xmlns:a16="http://schemas.microsoft.com/office/drawing/2014/main" id="{57DAF306-54D1-4385-ADCE-E7E77C42C54D}"/>
              </a:ext>
            </a:extLst>
          </p:cNvPr>
          <p:cNvSpPr>
            <a:spLocks noChangeArrowheads="1"/>
          </p:cNvSpPr>
          <p:nvPr/>
        </p:nvSpPr>
        <p:spPr bwMode="auto">
          <a:xfrm>
            <a:off x="5981726" y="3847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7" name="Rectangle 8">
            <a:extLst>
              <a:ext uri="{FF2B5EF4-FFF2-40B4-BE49-F238E27FC236}">
                <a16:creationId xmlns:a16="http://schemas.microsoft.com/office/drawing/2014/main" id="{4D497B6A-A645-418D-915E-4E236935C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3" name="Rectangle 10">
            <a:extLst>
              <a:ext uri="{FF2B5EF4-FFF2-40B4-BE49-F238E27FC236}">
                <a16:creationId xmlns:a16="http://schemas.microsoft.com/office/drawing/2014/main" id="{6DA67EB9-B068-46D8-B652-05865DBFD191}"/>
              </a:ext>
            </a:extLst>
          </p:cNvPr>
          <p:cNvSpPr>
            <a:spLocks noChangeArrowheads="1"/>
          </p:cNvSpPr>
          <p:nvPr/>
        </p:nvSpPr>
        <p:spPr bwMode="auto">
          <a:xfrm>
            <a:off x="4916871" y="46948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2" name="Rectangle 2">
            <a:extLst>
              <a:ext uri="{FF2B5EF4-FFF2-40B4-BE49-F238E27FC236}">
                <a16:creationId xmlns:a16="http://schemas.microsoft.com/office/drawing/2014/main" id="{255DAB6F-F6BF-41DC-A151-C424AC712E7C}"/>
              </a:ext>
            </a:extLst>
          </p:cNvPr>
          <p:cNvSpPr>
            <a:spLocks noChangeArrowheads="1"/>
          </p:cNvSpPr>
          <p:nvPr/>
        </p:nvSpPr>
        <p:spPr bwMode="auto">
          <a:xfrm>
            <a:off x="4605990" y="151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49" name="Rectangle 4">
            <a:extLst>
              <a:ext uri="{FF2B5EF4-FFF2-40B4-BE49-F238E27FC236}">
                <a16:creationId xmlns:a16="http://schemas.microsoft.com/office/drawing/2014/main" id="{BD77D8D1-1388-4540-8376-83447E3D6797}"/>
              </a:ext>
            </a:extLst>
          </p:cNvPr>
          <p:cNvSpPr>
            <a:spLocks noChangeArrowheads="1"/>
          </p:cNvSpPr>
          <p:nvPr/>
        </p:nvSpPr>
        <p:spPr bwMode="auto">
          <a:xfrm>
            <a:off x="6383225" y="1525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5" name="Rectangle 6">
            <a:extLst>
              <a:ext uri="{FF2B5EF4-FFF2-40B4-BE49-F238E27FC236}">
                <a16:creationId xmlns:a16="http://schemas.microsoft.com/office/drawing/2014/main" id="{71997301-7B2B-45FB-A595-54CB6A45D223}"/>
              </a:ext>
            </a:extLst>
          </p:cNvPr>
          <p:cNvSpPr>
            <a:spLocks noChangeArrowheads="1"/>
          </p:cNvSpPr>
          <p:nvPr/>
        </p:nvSpPr>
        <p:spPr bwMode="auto">
          <a:xfrm>
            <a:off x="8440227" y="15525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8">
            <a:extLst>
              <a:ext uri="{FF2B5EF4-FFF2-40B4-BE49-F238E27FC236}">
                <a16:creationId xmlns:a16="http://schemas.microsoft.com/office/drawing/2014/main" id="{F345F019-3800-4F73-9443-B79151A2970E}"/>
              </a:ext>
            </a:extLst>
          </p:cNvPr>
          <p:cNvSpPr>
            <a:spLocks noChangeArrowheads="1"/>
          </p:cNvSpPr>
          <p:nvPr/>
        </p:nvSpPr>
        <p:spPr bwMode="auto">
          <a:xfrm>
            <a:off x="4629756" y="3570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9" name="Rectangle 10">
            <a:extLst>
              <a:ext uri="{FF2B5EF4-FFF2-40B4-BE49-F238E27FC236}">
                <a16:creationId xmlns:a16="http://schemas.microsoft.com/office/drawing/2014/main" id="{0FB8D30C-1E00-4D61-B9FF-6B3149C611F0}"/>
              </a:ext>
            </a:extLst>
          </p:cNvPr>
          <p:cNvSpPr>
            <a:spLocks noChangeArrowheads="1"/>
          </p:cNvSpPr>
          <p:nvPr/>
        </p:nvSpPr>
        <p:spPr bwMode="auto">
          <a:xfrm>
            <a:off x="6956839" y="3600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1" name="Rectangle 12">
            <a:extLst>
              <a:ext uri="{FF2B5EF4-FFF2-40B4-BE49-F238E27FC236}">
                <a16:creationId xmlns:a16="http://schemas.microsoft.com/office/drawing/2014/main" id="{283A69A8-2FDA-4FCE-902B-3C936EB49B6E}"/>
              </a:ext>
            </a:extLst>
          </p:cNvPr>
          <p:cNvSpPr>
            <a:spLocks noChangeArrowheads="1"/>
          </p:cNvSpPr>
          <p:nvPr/>
        </p:nvSpPr>
        <p:spPr bwMode="auto">
          <a:xfrm>
            <a:off x="8542335" y="3522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3" name="Rectangle 14">
            <a:extLst>
              <a:ext uri="{FF2B5EF4-FFF2-40B4-BE49-F238E27FC236}">
                <a16:creationId xmlns:a16="http://schemas.microsoft.com/office/drawing/2014/main" id="{4EED0A1E-7051-43A2-8642-4B88B3CF4007}"/>
              </a:ext>
            </a:extLst>
          </p:cNvPr>
          <p:cNvSpPr>
            <a:spLocks noChangeArrowheads="1"/>
          </p:cNvSpPr>
          <p:nvPr/>
        </p:nvSpPr>
        <p:spPr bwMode="auto">
          <a:xfrm>
            <a:off x="4897325" y="4888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7" name="Rectangle 17">
            <a:extLst>
              <a:ext uri="{FF2B5EF4-FFF2-40B4-BE49-F238E27FC236}">
                <a16:creationId xmlns:a16="http://schemas.microsoft.com/office/drawing/2014/main" id="{F2B64ED0-6E05-4EE0-B828-3986B566BDDD}"/>
              </a:ext>
            </a:extLst>
          </p:cNvPr>
          <p:cNvSpPr>
            <a:spLocks noChangeArrowheads="1"/>
          </p:cNvSpPr>
          <p:nvPr/>
        </p:nvSpPr>
        <p:spPr bwMode="auto">
          <a:xfrm>
            <a:off x="15449395" y="6138424"/>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8" name="Rectangle 18">
            <a:extLst>
              <a:ext uri="{FF2B5EF4-FFF2-40B4-BE49-F238E27FC236}">
                <a16:creationId xmlns:a16="http://schemas.microsoft.com/office/drawing/2014/main" id="{CA134222-AA63-480D-A619-400AD43B5AFE}"/>
              </a:ext>
            </a:extLst>
          </p:cNvPr>
          <p:cNvSpPr>
            <a:spLocks noChangeArrowheads="1"/>
          </p:cNvSpPr>
          <p:nvPr/>
        </p:nvSpPr>
        <p:spPr bwMode="auto">
          <a:xfrm>
            <a:off x="1962153" y="2350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omic Sans MS" panose="030F0702030302020204" pitchFamily="66"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19">
            <a:extLst>
              <a:ext uri="{FF2B5EF4-FFF2-40B4-BE49-F238E27FC236}">
                <a16:creationId xmlns:a16="http://schemas.microsoft.com/office/drawing/2014/main" id="{9B46AAF4-1D7A-4A1F-AC39-C0F4F2928CA1}"/>
              </a:ext>
            </a:extLst>
          </p:cNvPr>
          <p:cNvSpPr>
            <a:spLocks noChangeArrowheads="1"/>
          </p:cNvSpPr>
          <p:nvPr/>
        </p:nvSpPr>
        <p:spPr bwMode="auto">
          <a:xfrm>
            <a:off x="1962153" y="38271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3996DDC5-C483-4A71-93AD-6AF19C48C718}"/>
              </a:ext>
            </a:extLst>
          </p:cNvPr>
          <p:cNvSpPr>
            <a:spLocks noChangeArrowheads="1"/>
          </p:cNvSpPr>
          <p:nvPr/>
        </p:nvSpPr>
        <p:spPr bwMode="auto">
          <a:xfrm>
            <a:off x="5795581" y="15704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4" name="Rectangle 4">
            <a:extLst>
              <a:ext uri="{FF2B5EF4-FFF2-40B4-BE49-F238E27FC236}">
                <a16:creationId xmlns:a16="http://schemas.microsoft.com/office/drawing/2014/main" id="{F0FB3920-D0D2-4A6F-BD80-14D96B5F8F1E}"/>
              </a:ext>
            </a:extLst>
          </p:cNvPr>
          <p:cNvSpPr>
            <a:spLocks noChangeArrowheads="1"/>
          </p:cNvSpPr>
          <p:nvPr/>
        </p:nvSpPr>
        <p:spPr bwMode="auto">
          <a:xfrm>
            <a:off x="7708241" y="1665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4" name="Rectangle 6">
            <a:extLst>
              <a:ext uri="{FF2B5EF4-FFF2-40B4-BE49-F238E27FC236}">
                <a16:creationId xmlns:a16="http://schemas.microsoft.com/office/drawing/2014/main" id="{3EB73B8C-FCC4-4D7F-B526-7A0F6AFB37FF}"/>
              </a:ext>
            </a:extLst>
          </p:cNvPr>
          <p:cNvSpPr>
            <a:spLocks noChangeArrowheads="1"/>
          </p:cNvSpPr>
          <p:nvPr/>
        </p:nvSpPr>
        <p:spPr bwMode="auto">
          <a:xfrm>
            <a:off x="6320936" y="36919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1" name="Rectangle 8">
            <a:extLst>
              <a:ext uri="{FF2B5EF4-FFF2-40B4-BE49-F238E27FC236}">
                <a16:creationId xmlns:a16="http://schemas.microsoft.com/office/drawing/2014/main" id="{AEA87CF0-122F-446A-BD54-5BA6ADAF4599}"/>
              </a:ext>
            </a:extLst>
          </p:cNvPr>
          <p:cNvSpPr>
            <a:spLocks noChangeArrowheads="1"/>
          </p:cNvSpPr>
          <p:nvPr/>
        </p:nvSpPr>
        <p:spPr bwMode="auto">
          <a:xfrm>
            <a:off x="8642373"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7" name="Rectangle 2">
            <a:extLst>
              <a:ext uri="{FF2B5EF4-FFF2-40B4-BE49-F238E27FC236}">
                <a16:creationId xmlns:a16="http://schemas.microsoft.com/office/drawing/2014/main" id="{FD12ADBA-4B79-45E4-9685-209DDE7D1693}"/>
              </a:ext>
            </a:extLst>
          </p:cNvPr>
          <p:cNvSpPr>
            <a:spLocks noChangeArrowheads="1"/>
          </p:cNvSpPr>
          <p:nvPr/>
        </p:nvSpPr>
        <p:spPr bwMode="auto">
          <a:xfrm>
            <a:off x="4629756" y="187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1" name="Rectangle 4">
            <a:extLst>
              <a:ext uri="{FF2B5EF4-FFF2-40B4-BE49-F238E27FC236}">
                <a16:creationId xmlns:a16="http://schemas.microsoft.com/office/drawing/2014/main" id="{28C80159-9C58-4F37-9ABB-6544C5D3F11F}"/>
              </a:ext>
            </a:extLst>
          </p:cNvPr>
          <p:cNvSpPr>
            <a:spLocks noChangeArrowheads="1"/>
          </p:cNvSpPr>
          <p:nvPr/>
        </p:nvSpPr>
        <p:spPr bwMode="auto">
          <a:xfrm>
            <a:off x="7487727" y="19849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6" name="Rectangle 6">
            <a:extLst>
              <a:ext uri="{FF2B5EF4-FFF2-40B4-BE49-F238E27FC236}">
                <a16:creationId xmlns:a16="http://schemas.microsoft.com/office/drawing/2014/main" id="{D60101D6-8D25-4687-8235-FEA496C1B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6" name="Rectangle 2">
            <a:extLst>
              <a:ext uri="{FF2B5EF4-FFF2-40B4-BE49-F238E27FC236}">
                <a16:creationId xmlns:a16="http://schemas.microsoft.com/office/drawing/2014/main" id="{A55B8DA3-7081-4B78-A3DA-EFF2A305BB5C}"/>
              </a:ext>
            </a:extLst>
          </p:cNvPr>
          <p:cNvSpPr>
            <a:spLocks noChangeArrowheads="1"/>
          </p:cNvSpPr>
          <p:nvPr/>
        </p:nvSpPr>
        <p:spPr bwMode="auto">
          <a:xfrm>
            <a:off x="6320936" y="11103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8" name="Rectangle 4">
            <a:extLst>
              <a:ext uri="{FF2B5EF4-FFF2-40B4-BE49-F238E27FC236}">
                <a16:creationId xmlns:a16="http://schemas.microsoft.com/office/drawing/2014/main" id="{8C3417B6-C149-44C9-96C4-82D3F1F3D07C}"/>
              </a:ext>
            </a:extLst>
          </p:cNvPr>
          <p:cNvSpPr>
            <a:spLocks noChangeArrowheads="1"/>
          </p:cNvSpPr>
          <p:nvPr/>
        </p:nvSpPr>
        <p:spPr bwMode="auto">
          <a:xfrm>
            <a:off x="6307097" y="2491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a:extLst>
              <a:ext uri="{FF2B5EF4-FFF2-40B4-BE49-F238E27FC236}">
                <a16:creationId xmlns:a16="http://schemas.microsoft.com/office/drawing/2014/main" id="{EFCC43A9-319D-4B0E-8526-F75A4CB244ED}"/>
              </a:ext>
            </a:extLst>
          </p:cNvPr>
          <p:cNvGraphicFramePr>
            <a:graphicFrameLocks noChangeAspect="1"/>
          </p:cNvGraphicFramePr>
          <p:nvPr>
            <p:extLst>
              <p:ext uri="{D42A27DB-BD31-4B8C-83A1-F6EECF244321}">
                <p14:modId xmlns:p14="http://schemas.microsoft.com/office/powerpoint/2010/main" val="3169845743"/>
              </p:ext>
            </p:extLst>
          </p:nvPr>
        </p:nvGraphicFramePr>
        <p:xfrm>
          <a:off x="9666694" y="1619064"/>
          <a:ext cx="2275321" cy="2971641"/>
        </p:xfrm>
        <a:graphic>
          <a:graphicData uri="http://schemas.openxmlformats.org/presentationml/2006/ole">
            <mc:AlternateContent xmlns:mc="http://schemas.openxmlformats.org/markup-compatibility/2006">
              <mc:Choice xmlns:v="urn:schemas-microsoft-com:vml" Requires="v">
                <p:oleObj name="Bitmap Image" r:id="rId2" imgW="1762200" imgH="2305080" progId="Paint.Picture">
                  <p:embed/>
                </p:oleObj>
              </mc:Choice>
              <mc:Fallback>
                <p:oleObj name="Bitmap Image" r:id="rId2" imgW="1762200" imgH="2305080" progId="Paint.Picture">
                  <p:embed/>
                  <p:pic>
                    <p:nvPicPr>
                      <p:cNvPr id="62" name="Object 61">
                        <a:extLst>
                          <a:ext uri="{FF2B5EF4-FFF2-40B4-BE49-F238E27FC236}">
                            <a16:creationId xmlns:a16="http://schemas.microsoft.com/office/drawing/2014/main" id="{EFCC43A9-319D-4B0E-8526-F75A4CB244ED}"/>
                          </a:ext>
                        </a:extLst>
                      </p:cNvPr>
                      <p:cNvPicPr>
                        <a:picLocks noChangeAspect="1" noChangeArrowheads="1"/>
                      </p:cNvPicPr>
                      <p:nvPr/>
                    </p:nvPicPr>
                    <p:blipFill>
                      <a:blip r:embed="rId3"/>
                      <a:srcRect/>
                      <a:stretch>
                        <a:fillRect/>
                      </a:stretch>
                    </p:blipFill>
                    <p:spPr bwMode="auto">
                      <a:xfrm>
                        <a:off x="9666694" y="1619064"/>
                        <a:ext cx="2275321" cy="2971641"/>
                      </a:xfrm>
                      <a:prstGeom prst="rect">
                        <a:avLst/>
                      </a:prstGeom>
                      <a:noFill/>
                    </p:spPr>
                  </p:pic>
                </p:oleObj>
              </mc:Fallback>
            </mc:AlternateContent>
          </a:graphicData>
        </a:graphic>
      </p:graphicFrame>
      <p:sp>
        <p:nvSpPr>
          <p:cNvPr id="64" name="Rectangle 6">
            <a:extLst>
              <a:ext uri="{FF2B5EF4-FFF2-40B4-BE49-F238E27FC236}">
                <a16:creationId xmlns:a16="http://schemas.microsoft.com/office/drawing/2014/main" id="{F56BD68E-66DF-4F75-AF50-185AB810EBAC}"/>
              </a:ext>
            </a:extLst>
          </p:cNvPr>
          <p:cNvSpPr>
            <a:spLocks noChangeArrowheads="1"/>
          </p:cNvSpPr>
          <p:nvPr/>
        </p:nvSpPr>
        <p:spPr bwMode="auto">
          <a:xfrm>
            <a:off x="8410023" y="2541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6" name="Rectangle 11">
            <a:extLst>
              <a:ext uri="{FF2B5EF4-FFF2-40B4-BE49-F238E27FC236}">
                <a16:creationId xmlns:a16="http://schemas.microsoft.com/office/drawing/2014/main" id="{AAA4964A-3E97-4473-9D24-80FEADE5923C}"/>
              </a:ext>
            </a:extLst>
          </p:cNvPr>
          <p:cNvSpPr>
            <a:spLocks noChangeArrowheads="1"/>
          </p:cNvSpPr>
          <p:nvPr/>
        </p:nvSpPr>
        <p:spPr bwMode="auto">
          <a:xfrm>
            <a:off x="8857486" y="3396610"/>
            <a:ext cx="153572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70" name="TextBox 69">
            <a:extLst>
              <a:ext uri="{FF2B5EF4-FFF2-40B4-BE49-F238E27FC236}">
                <a16:creationId xmlns:a16="http://schemas.microsoft.com/office/drawing/2014/main" id="{F72C81B4-A016-43A6-B282-5AC9F225D75F}"/>
              </a:ext>
            </a:extLst>
          </p:cNvPr>
          <p:cNvSpPr txBox="1"/>
          <p:nvPr/>
        </p:nvSpPr>
        <p:spPr>
          <a:xfrm flipH="1">
            <a:off x="3065825" y="5317660"/>
            <a:ext cx="6084116" cy="707886"/>
          </a:xfrm>
          <a:prstGeom prst="rect">
            <a:avLst/>
          </a:prstGeom>
          <a:noFill/>
        </p:spPr>
        <p:txBody>
          <a:bodyPr wrap="square" rtlCol="0">
            <a:spAutoFit/>
          </a:bodyPr>
          <a:lstStyle/>
          <a:p>
            <a:pPr algn="ctr"/>
            <a:r>
              <a:rPr lang="en-US" sz="2000" dirty="0">
                <a:latin typeface="Gabriola" panose="04040605051002020D02" pitchFamily="82" charset="0"/>
              </a:rPr>
              <a:t>POP QUIZ!</a:t>
            </a:r>
          </a:p>
          <a:p>
            <a:pPr algn="ctr"/>
            <a:r>
              <a:rPr lang="en-US" sz="2000" dirty="0">
                <a:latin typeface="Gabriola" panose="04040605051002020D02" pitchFamily="82" charset="0"/>
              </a:rPr>
              <a:t>Where should the PWD gate be positioned &amp; what sample size?</a:t>
            </a:r>
          </a:p>
        </p:txBody>
      </p:sp>
      <p:pic>
        <p:nvPicPr>
          <p:cNvPr id="76" name="Picture 75">
            <a:extLst>
              <a:ext uri="{FF2B5EF4-FFF2-40B4-BE49-F238E27FC236}">
                <a16:creationId xmlns:a16="http://schemas.microsoft.com/office/drawing/2014/main" id="{0A6AB7E3-BB16-D754-E947-E34035E941A7}"/>
              </a:ext>
            </a:extLst>
          </p:cNvPr>
          <p:cNvPicPr>
            <a:picLocks noChangeAspect="1"/>
          </p:cNvPicPr>
          <p:nvPr/>
        </p:nvPicPr>
        <p:blipFill>
          <a:blip r:embed="rId4"/>
          <a:stretch>
            <a:fillRect/>
          </a:stretch>
        </p:blipFill>
        <p:spPr>
          <a:xfrm>
            <a:off x="3137905" y="2591145"/>
            <a:ext cx="2751274" cy="1995775"/>
          </a:xfrm>
          <a:prstGeom prst="rect">
            <a:avLst/>
          </a:prstGeom>
        </p:spPr>
      </p:pic>
    </p:spTree>
    <p:extLst>
      <p:ext uri="{BB962C8B-B14F-4D97-AF65-F5344CB8AC3E}">
        <p14:creationId xmlns:p14="http://schemas.microsoft.com/office/powerpoint/2010/main" val="629400838"/>
      </p:ext>
    </p:extLst>
  </p:cSld>
  <p:clrMapOvr>
    <a:masterClrMapping/>
  </p:clrMapOvr>
</p:sld>
</file>

<file path=ppt/theme/theme1.xml><?xml version="1.0" encoding="utf-8"?>
<a:theme xmlns:a="http://schemas.openxmlformats.org/drawingml/2006/main" name="Retrospect">
  <a:themeElements>
    <a:clrScheme name="Custom 30">
      <a:dk1>
        <a:sysClr val="windowText" lastClr="000000"/>
      </a:dk1>
      <a:lt1>
        <a:sysClr val="window" lastClr="FFFFFF"/>
      </a:lt1>
      <a:dk2>
        <a:srgbClr val="696464"/>
      </a:dk2>
      <a:lt2>
        <a:srgbClr val="E9E5DC"/>
      </a:lt2>
      <a:accent1>
        <a:srgbClr val="FFD147"/>
      </a:accent1>
      <a:accent2>
        <a:srgbClr val="FF0000"/>
      </a:accent2>
      <a:accent3>
        <a:srgbClr val="A5A5A5"/>
      </a:accent3>
      <a:accent4>
        <a:srgbClr val="FFFFFF"/>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CD649E082A6D408757A4E9A2C25346" ma:contentTypeVersion="14" ma:contentTypeDescription="Create a new document." ma:contentTypeScope="" ma:versionID="bfb71b8f4f3f3692357b3f0a43c52270">
  <xsd:schema xmlns:xsd="http://www.w3.org/2001/XMLSchema" xmlns:xs="http://www.w3.org/2001/XMLSchema" xmlns:p="http://schemas.microsoft.com/office/2006/metadata/properties" xmlns:ns2="1d628898-7c92-4313-b589-f839b19a29e6" xmlns:ns3="564477d5-28bc-4281-951a-a6595459d476" targetNamespace="http://schemas.microsoft.com/office/2006/metadata/properties" ma:root="true" ma:fieldsID="8833f3901cce75b686a7f96b9ac50741" ns2:_="" ns3:_="">
    <xsd:import namespace="1d628898-7c92-4313-b589-f839b19a29e6"/>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628898-7c92-4313-b589-f839b19a2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1d628898-7c92-4313-b589-f839b19a29e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BA3FFEB-7F3E-4ACF-AF59-9051E8D00D91}"/>
</file>

<file path=customXml/itemProps2.xml><?xml version="1.0" encoding="utf-8"?>
<ds:datastoreItem xmlns:ds="http://schemas.openxmlformats.org/officeDocument/2006/customXml" ds:itemID="{66162ACA-9739-4B14-9E22-1F76DC3398FA}"/>
</file>

<file path=customXml/itemProps3.xml><?xml version="1.0" encoding="utf-8"?>
<ds:datastoreItem xmlns:ds="http://schemas.openxmlformats.org/officeDocument/2006/customXml" ds:itemID="{8F93E142-412F-40D1-98C0-DE24E695912C}"/>
</file>

<file path=docProps/app.xml><?xml version="1.0" encoding="utf-8"?>
<Properties xmlns="http://schemas.openxmlformats.org/officeDocument/2006/extended-properties" xmlns:vt="http://schemas.openxmlformats.org/officeDocument/2006/docPropsVTypes">
  <Template>Retrospect</Template>
  <TotalTime>18238</TotalTime>
  <Words>2439</Words>
  <Application>Microsoft Office PowerPoint</Application>
  <PresentationFormat>Widescreen</PresentationFormat>
  <Paragraphs>582</Paragraphs>
  <Slides>31</Slides>
  <Notes>4</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6" baseType="lpstr">
      <vt:lpstr>Lucida Handwriting</vt:lpstr>
      <vt:lpstr>Wingdings</vt:lpstr>
      <vt:lpstr>MS Mincho</vt:lpstr>
      <vt:lpstr>Comic Sans MS</vt:lpstr>
      <vt:lpstr>Courier New</vt:lpstr>
      <vt:lpstr>Calibri Light</vt:lpstr>
      <vt:lpstr>Times New Roman</vt:lpstr>
      <vt:lpstr>Calibri</vt:lpstr>
      <vt:lpstr>Gabriola</vt:lpstr>
      <vt:lpstr>Arial</vt:lpstr>
      <vt:lpstr>Symbol</vt:lpstr>
      <vt:lpstr>Papyrus</vt:lpstr>
      <vt:lpstr>Castellar</vt:lpstr>
      <vt:lpstr>Retrospect</vt:lpstr>
      <vt:lpstr>Bitmap Image</vt:lpstr>
      <vt:lpstr>ECHOCARDIOGRAPHY …From a Sonographer’s Perspective    THE NOTEBOOK 8 Chapter IVb:  DIASTOLOGY &amp; MORE!</vt:lpstr>
      <vt:lpstr>PowerPoint Presentation</vt:lpstr>
      <vt:lpstr>PowerPoint Presentation</vt:lpstr>
      <vt:lpstr>IVb. DIASTOLOGY &amp;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how do we  interpret the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ECHOCARDIOGRAPHY… From a sonographer’s perspective:   the notebook 7</dc:title>
  <dc:creator>Susan DeWitt</dc:creator>
  <cp:lastModifiedBy>Greg Lockhart</cp:lastModifiedBy>
  <cp:revision>839</cp:revision>
  <dcterms:created xsi:type="dcterms:W3CDTF">2017-12-28T16:47:13Z</dcterms:created>
  <dcterms:modified xsi:type="dcterms:W3CDTF">2023-07-13T14:43:14Z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0x0101003BCD649E082A6D408757A4E9A2C25346</vt:lpwstr>
  </property>
</Properties>
</file>